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85" d="100"/>
          <a:sy n="85" d="100"/>
        </p:scale>
        <p:origin x="1411" y="4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NACS-Jオフィシャル">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16" name="タイトル 15"/>
          <p:cNvSpPr>
            <a:spLocks noGrp="1"/>
          </p:cNvSpPr>
          <p:nvPr>
            <p:ph type="title"/>
          </p:nvPr>
        </p:nvSpPr>
        <p:spPr/>
        <p:txBody>
          <a:bodyPr/>
          <a:lstStyle/>
          <a:p>
            <a:r>
              <a:rPr kumimoji="1" lang="ja-JP" altLang="en-US" smtClean="0"/>
              <a:t>マスター タイトルの書式設定</a:t>
            </a:r>
            <a:endParaRPr kumimoji="1" lang="ja-JP" altLang="en-US"/>
          </a:p>
        </p:txBody>
      </p:sp>
    </p:spTree>
    <p:extLst>
      <p:ext uri="{BB962C8B-B14F-4D97-AF65-F5344CB8AC3E}">
        <p14:creationId xmlns:p14="http://schemas.microsoft.com/office/powerpoint/2010/main" val="687904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extLst>
      <p:ext uri="{BB962C8B-B14F-4D97-AF65-F5344CB8AC3E}">
        <p14:creationId xmlns:p14="http://schemas.microsoft.com/office/powerpoint/2010/main" val="1241460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extLst>
      <p:ext uri="{BB962C8B-B14F-4D97-AF65-F5344CB8AC3E}">
        <p14:creationId xmlns:p14="http://schemas.microsoft.com/office/powerpoint/2010/main" val="1884546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EE42A6B6-70DB-4D6F-8793-A69CFDDAE7A1}" type="datetimeFigureOut">
              <a:rPr kumimoji="1" lang="ja-JP" altLang="en-US" smtClean="0"/>
              <a:t>2023/9/20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B15288-5C1F-4F31-8DBB-7C1F619A305F}" type="slidenum">
              <a:rPr kumimoji="1" lang="ja-JP" altLang="en-US" smtClean="0"/>
              <a:t>‹#›</a:t>
            </a:fld>
            <a:endParaRPr kumimoji="1" lang="ja-JP" altLang="en-US"/>
          </a:p>
        </p:txBody>
      </p:sp>
    </p:spTree>
    <p:extLst>
      <p:ext uri="{BB962C8B-B14F-4D97-AF65-F5344CB8AC3E}">
        <p14:creationId xmlns:p14="http://schemas.microsoft.com/office/powerpoint/2010/main" val="32312546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EE42A6B6-70DB-4D6F-8793-A69CFDDAE7A1}" type="datetimeFigureOut">
              <a:rPr kumimoji="1" lang="ja-JP" altLang="en-US" smtClean="0"/>
              <a:t>2023/9/20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8FB15288-5C1F-4F31-8DBB-7C1F619A305F}" type="slidenum">
              <a:rPr kumimoji="1" lang="ja-JP" altLang="en-US" smtClean="0"/>
              <a:t>‹#›</a:t>
            </a:fld>
            <a:endParaRPr kumimoji="1" lang="ja-JP" altLang="en-US"/>
          </a:p>
        </p:txBody>
      </p:sp>
    </p:spTree>
    <p:extLst>
      <p:ext uri="{BB962C8B-B14F-4D97-AF65-F5344CB8AC3E}">
        <p14:creationId xmlns:p14="http://schemas.microsoft.com/office/powerpoint/2010/main" val="2658620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D4823CB-7A9E-4A32-9B26-6AA40478B7EF}" type="datetimeFigureOut">
              <a:rPr kumimoji="1" lang="ja-JP" altLang="en-US" smtClean="0"/>
              <a:t>2023/9/20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13AC52D6-940B-47D0-9DA8-6515EA0CC90C}" type="slidenum">
              <a:rPr kumimoji="1" lang="ja-JP" altLang="en-US" smtClean="0"/>
              <a:t>‹#›</a:t>
            </a:fld>
            <a:endParaRPr kumimoji="1" lang="ja-JP" altLang="en-US"/>
          </a:p>
        </p:txBody>
      </p:sp>
    </p:spTree>
    <p:extLst>
      <p:ext uri="{BB962C8B-B14F-4D97-AF65-F5344CB8AC3E}">
        <p14:creationId xmlns:p14="http://schemas.microsoft.com/office/powerpoint/2010/main" val="40571191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D4823CB-7A9E-4A32-9B26-6AA40478B7EF}" type="datetimeFigureOut">
              <a:rPr kumimoji="1" lang="ja-JP" altLang="en-US" smtClean="0"/>
              <a:t>2023/9/20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3018315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D4823CB-7A9E-4A32-9B26-6AA40478B7EF}" type="datetimeFigureOut">
              <a:rPr kumimoji="1" lang="ja-JP" altLang="en-US" smtClean="0"/>
              <a:t>2023/9/20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13AC52D6-940B-47D0-9DA8-6515EA0CC90C}" type="slidenum">
              <a:rPr kumimoji="1" lang="ja-JP" altLang="en-US" smtClean="0"/>
              <a:t>‹#›</a:t>
            </a:fld>
            <a:endParaRPr kumimoji="1" lang="ja-JP" altLang="en-US"/>
          </a:p>
        </p:txBody>
      </p:sp>
    </p:spTree>
    <p:extLst>
      <p:ext uri="{BB962C8B-B14F-4D97-AF65-F5344CB8AC3E}">
        <p14:creationId xmlns:p14="http://schemas.microsoft.com/office/powerpoint/2010/main" val="38270972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D4823CB-7A9E-4A32-9B26-6AA40478B7EF}" type="datetimeFigureOut">
              <a:rPr kumimoji="1" lang="ja-JP" altLang="en-US" smtClean="0"/>
              <a:t>2023/9/20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13AC52D6-940B-47D0-9DA8-6515EA0CC90C}" type="slidenum">
              <a:rPr kumimoji="1" lang="ja-JP" altLang="en-US" smtClean="0"/>
              <a:t>‹#›</a:t>
            </a:fld>
            <a:endParaRPr kumimoji="1" lang="ja-JP" altLang="en-US"/>
          </a:p>
        </p:txBody>
      </p:sp>
    </p:spTree>
    <p:extLst>
      <p:ext uri="{BB962C8B-B14F-4D97-AF65-F5344CB8AC3E}">
        <p14:creationId xmlns:p14="http://schemas.microsoft.com/office/powerpoint/2010/main" val="15832573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D4823CB-7A9E-4A32-9B26-6AA40478B7EF}" type="datetimeFigureOut">
              <a:rPr kumimoji="1" lang="ja-JP" altLang="en-US" smtClean="0"/>
              <a:t>2023/9/20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13AC52D6-940B-47D0-9DA8-6515EA0CC90C}" type="slidenum">
              <a:rPr kumimoji="1" lang="ja-JP" altLang="en-US" smtClean="0"/>
              <a:t>‹#›</a:t>
            </a:fld>
            <a:endParaRPr kumimoji="1" lang="ja-JP" altLang="en-US"/>
          </a:p>
        </p:txBody>
      </p:sp>
    </p:spTree>
    <p:extLst>
      <p:ext uri="{BB962C8B-B14F-4D97-AF65-F5344CB8AC3E}">
        <p14:creationId xmlns:p14="http://schemas.microsoft.com/office/powerpoint/2010/main" val="7380271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4823CB-7A9E-4A32-9B26-6AA40478B7EF}" type="datetimeFigureOut">
              <a:rPr kumimoji="1" lang="ja-JP" altLang="en-US" smtClean="0"/>
              <a:t>2023/9/20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13AC52D6-940B-47D0-9DA8-6515EA0CC90C}" type="slidenum">
              <a:rPr kumimoji="1" lang="ja-JP" altLang="en-US" smtClean="0"/>
              <a:t>‹#›</a:t>
            </a:fld>
            <a:endParaRPr kumimoji="1" lang="ja-JP" altLang="en-US"/>
          </a:p>
        </p:txBody>
      </p:sp>
    </p:spTree>
    <p:extLst>
      <p:ext uri="{BB962C8B-B14F-4D97-AF65-F5344CB8AC3E}">
        <p14:creationId xmlns:p14="http://schemas.microsoft.com/office/powerpoint/2010/main" val="3468801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extLst>
      <p:ext uri="{BB962C8B-B14F-4D97-AF65-F5344CB8AC3E}">
        <p14:creationId xmlns:p14="http://schemas.microsoft.com/office/powerpoint/2010/main" val="40853426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D4823CB-7A9E-4A32-9B26-6AA40478B7EF}" type="datetimeFigureOut">
              <a:rPr kumimoji="1" lang="ja-JP" altLang="en-US" smtClean="0"/>
              <a:t>2023/9/20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13AC52D6-940B-47D0-9DA8-6515EA0CC90C}" type="slidenum">
              <a:rPr kumimoji="1" lang="ja-JP" altLang="en-US" smtClean="0"/>
              <a:t>‹#›</a:t>
            </a:fld>
            <a:endParaRPr kumimoji="1" lang="ja-JP" altLang="en-US"/>
          </a:p>
        </p:txBody>
      </p:sp>
    </p:spTree>
    <p:extLst>
      <p:ext uri="{BB962C8B-B14F-4D97-AF65-F5344CB8AC3E}">
        <p14:creationId xmlns:p14="http://schemas.microsoft.com/office/powerpoint/2010/main" val="7211166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D4823CB-7A9E-4A32-9B26-6AA40478B7EF}" type="datetimeFigureOut">
              <a:rPr kumimoji="1" lang="ja-JP" altLang="en-US" smtClean="0"/>
              <a:t>2023/9/20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13AC52D6-940B-47D0-9DA8-6515EA0CC90C}" type="slidenum">
              <a:rPr kumimoji="1" lang="ja-JP" altLang="en-US" smtClean="0"/>
              <a:t>‹#›</a:t>
            </a:fld>
            <a:endParaRPr kumimoji="1" lang="ja-JP" altLang="en-US"/>
          </a:p>
        </p:txBody>
      </p:sp>
    </p:spTree>
    <p:extLst>
      <p:ext uri="{BB962C8B-B14F-4D97-AF65-F5344CB8AC3E}">
        <p14:creationId xmlns:p14="http://schemas.microsoft.com/office/powerpoint/2010/main" val="20902948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D4823CB-7A9E-4A32-9B26-6AA40478B7EF}" type="datetimeFigureOut">
              <a:rPr kumimoji="1" lang="ja-JP" altLang="en-US" smtClean="0"/>
              <a:t>2023/9/20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13AC52D6-940B-47D0-9DA8-6515EA0CC90C}" type="slidenum">
              <a:rPr kumimoji="1" lang="ja-JP" altLang="en-US" smtClean="0"/>
              <a:t>‹#›</a:t>
            </a:fld>
            <a:endParaRPr kumimoji="1" lang="ja-JP" altLang="en-US"/>
          </a:p>
        </p:txBody>
      </p:sp>
    </p:spTree>
    <p:extLst>
      <p:ext uri="{BB962C8B-B14F-4D97-AF65-F5344CB8AC3E}">
        <p14:creationId xmlns:p14="http://schemas.microsoft.com/office/powerpoint/2010/main" val="17562981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D4823CB-7A9E-4A32-9B26-6AA40478B7EF}" type="datetimeFigureOut">
              <a:rPr kumimoji="1" lang="ja-JP" altLang="en-US" smtClean="0"/>
              <a:t>2023/9/20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13AC52D6-940B-47D0-9DA8-6515EA0CC90C}" type="slidenum">
              <a:rPr kumimoji="1" lang="ja-JP" altLang="en-US" smtClean="0"/>
              <a:t>‹#›</a:t>
            </a:fld>
            <a:endParaRPr kumimoji="1" lang="ja-JP" altLang="en-US"/>
          </a:p>
        </p:txBody>
      </p:sp>
    </p:spTree>
    <p:extLst>
      <p:ext uri="{BB962C8B-B14F-4D97-AF65-F5344CB8AC3E}">
        <p14:creationId xmlns:p14="http://schemas.microsoft.com/office/powerpoint/2010/main" val="2371390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Tree>
    <p:extLst>
      <p:ext uri="{BB962C8B-B14F-4D97-AF65-F5344CB8AC3E}">
        <p14:creationId xmlns:p14="http://schemas.microsoft.com/office/powerpoint/2010/main" val="1793158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extLst>
      <p:ext uri="{BB962C8B-B14F-4D97-AF65-F5344CB8AC3E}">
        <p14:creationId xmlns:p14="http://schemas.microsoft.com/office/powerpoint/2010/main" val="296509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extLst>
      <p:ext uri="{BB962C8B-B14F-4D97-AF65-F5344CB8AC3E}">
        <p14:creationId xmlns:p14="http://schemas.microsoft.com/office/powerpoint/2010/main" val="2832141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Tree>
    <p:extLst>
      <p:ext uri="{BB962C8B-B14F-4D97-AF65-F5344CB8AC3E}">
        <p14:creationId xmlns:p14="http://schemas.microsoft.com/office/powerpoint/2010/main" val="3606581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6679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Tree>
    <p:extLst>
      <p:ext uri="{BB962C8B-B14F-4D97-AF65-F5344CB8AC3E}">
        <p14:creationId xmlns:p14="http://schemas.microsoft.com/office/powerpoint/2010/main" val="535841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Tree>
    <p:extLst>
      <p:ext uri="{BB962C8B-B14F-4D97-AF65-F5344CB8AC3E}">
        <p14:creationId xmlns:p14="http://schemas.microsoft.com/office/powerpoint/2010/main" val="3950379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pic>
        <p:nvPicPr>
          <p:cNvPr id="8" name="図 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098652" y="6264397"/>
            <a:ext cx="2981739" cy="506141"/>
          </a:xfrm>
          <a:prstGeom prst="rect">
            <a:avLst/>
          </a:prstGeom>
        </p:spPr>
      </p:pic>
      <p:sp>
        <p:nvSpPr>
          <p:cNvPr id="9" name="正方形/長方形 8"/>
          <p:cNvSpPr/>
          <p:nvPr/>
        </p:nvSpPr>
        <p:spPr>
          <a:xfrm>
            <a:off x="0" y="0"/>
            <a:ext cx="182880" cy="6858000"/>
          </a:xfrm>
          <a:prstGeom prst="rect">
            <a:avLst/>
          </a:prstGeom>
          <a:solidFill>
            <a:srgbClr val="0091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275785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kumimoji="1" sz="4400" b="0" i="0" kern="1200">
          <a:solidFill>
            <a:schemeClr val="tx1"/>
          </a:solidFill>
          <a:latin typeface="HG創英角ｺﾞｼｯｸUB" panose="020B0909000000000000" pitchFamily="49" charset="-128"/>
          <a:ea typeface="HG創英角ｺﾞｼｯｸUB" panose="020B0909000000000000" pitchFamily="49"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4823CB-7A9E-4A32-9B26-6AA40478B7EF}" type="datetimeFigureOut">
              <a:rPr kumimoji="1" lang="ja-JP" altLang="en-US" smtClean="0"/>
              <a:t>2023/9/20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7" name="正方形/長方形 6"/>
          <p:cNvSpPr/>
          <p:nvPr/>
        </p:nvSpPr>
        <p:spPr>
          <a:xfrm>
            <a:off x="0" y="0"/>
            <a:ext cx="243840" cy="6858000"/>
          </a:xfrm>
          <a:prstGeom prst="rect">
            <a:avLst/>
          </a:prstGeom>
          <a:solidFill>
            <a:srgbClr val="0091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pic>
        <p:nvPicPr>
          <p:cNvPr id="8" name="図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353300" y="6259346"/>
            <a:ext cx="1790700" cy="598654"/>
          </a:xfrm>
          <a:prstGeom prst="rect">
            <a:avLst/>
          </a:prstGeom>
        </p:spPr>
      </p:pic>
    </p:spTree>
    <p:extLst>
      <p:ext uri="{BB962C8B-B14F-4D97-AF65-F5344CB8AC3E}">
        <p14:creationId xmlns:p14="http://schemas.microsoft.com/office/powerpoint/2010/main" val="206810083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9.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19.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9.xml"/><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4.png"/><Relationship Id="rId7" Type="http://schemas.openxmlformats.org/officeDocument/2006/relationships/hyperlink" Target="http://www.nacsj.or.jp/" TargetMode="External"/><Relationship Id="rId2" Type="http://schemas.openxmlformats.org/officeDocument/2006/relationships/image" Target="../media/image3.png"/><Relationship Id="rId1" Type="http://schemas.openxmlformats.org/officeDocument/2006/relationships/slideLayout" Target="../slideLayouts/slideLayout1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9.xml"/><Relationship Id="rId5" Type="http://schemas.openxmlformats.org/officeDocument/2006/relationships/image" Target="../media/image20.pn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png"/><Relationship Id="rId1" Type="http://schemas.openxmlformats.org/officeDocument/2006/relationships/slideLayout" Target="../slideLayouts/slideLayout19.xml"/><Relationship Id="rId5" Type="http://schemas.openxmlformats.org/officeDocument/2006/relationships/image" Target="../media/image22.jpe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9.xml"/><Relationship Id="rId5" Type="http://schemas.openxmlformats.org/officeDocument/2006/relationships/image" Target="../media/image24.jpe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19.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19.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9.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descr="90%"/>
          <p:cNvSpPr>
            <a:spLocks noGrp="1" noChangeArrowheads="1"/>
          </p:cNvSpPr>
          <p:nvPr>
            <p:ph type="ctrTitle"/>
          </p:nvPr>
        </p:nvSpPr>
        <p:spPr>
          <a:xfrm>
            <a:off x="1180726" y="2277969"/>
            <a:ext cx="7299325" cy="1644650"/>
          </a:xfrm>
        </p:spPr>
        <p:txBody>
          <a:bodyPr>
            <a:normAutofit fontScale="90000"/>
          </a:bodyPr>
          <a:lstStyle/>
          <a:p>
            <a:pPr algn="ctr" eaLnBrk="1" hangingPunct="1"/>
            <a:r>
              <a:rPr lang="ja-JP" altLang="en-US" dirty="0" smtClean="0">
                <a:latin typeface="HGP創英角ｺﾞｼｯｸUB" panose="020B0900000000000000" pitchFamily="50" charset="-128"/>
                <a:ea typeface="HGP創英角ｺﾞｼｯｸUB" panose="020B0900000000000000" pitchFamily="50" charset="-128"/>
              </a:rPr>
              <a:t>モニタリングサイト</a:t>
            </a:r>
            <a:r>
              <a:rPr lang="en-US" altLang="ja-JP" dirty="0" smtClean="0">
                <a:latin typeface="HGP創英角ｺﾞｼｯｸUB" panose="020B0900000000000000" pitchFamily="50" charset="-128"/>
                <a:ea typeface="HGP創英角ｺﾞｼｯｸUB" panose="020B0900000000000000" pitchFamily="50" charset="-128"/>
              </a:rPr>
              <a:t>1000</a:t>
            </a:r>
            <a:br>
              <a:rPr lang="en-US" altLang="ja-JP" dirty="0" smtClean="0">
                <a:latin typeface="HGP創英角ｺﾞｼｯｸUB" panose="020B0900000000000000" pitchFamily="50" charset="-128"/>
                <a:ea typeface="HGP創英角ｺﾞｼｯｸUB" panose="020B0900000000000000" pitchFamily="50" charset="-128"/>
              </a:rPr>
            </a:br>
            <a:r>
              <a:rPr lang="ja-JP" altLang="en-US" dirty="0" smtClean="0">
                <a:latin typeface="HGP創英角ｺﾞｼｯｸUB" panose="020B0900000000000000" pitchFamily="50" charset="-128"/>
                <a:ea typeface="HGP創英角ｺﾞｼｯｸUB" panose="020B0900000000000000" pitchFamily="50" charset="-128"/>
              </a:rPr>
              <a:t>里地調査の概要</a:t>
            </a:r>
          </a:p>
        </p:txBody>
      </p:sp>
      <p:sp>
        <p:nvSpPr>
          <p:cNvPr id="5" name="Text Box 14"/>
          <p:cNvSpPr txBox="1">
            <a:spLocks noChangeArrowheads="1"/>
          </p:cNvSpPr>
          <p:nvPr/>
        </p:nvSpPr>
        <p:spPr bwMode="auto">
          <a:xfrm>
            <a:off x="3585229" y="4926199"/>
            <a:ext cx="5213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algn="r" eaLnBrk="1" hangingPunct="1">
              <a:spcBef>
                <a:spcPct val="0"/>
              </a:spcBef>
              <a:buClrTx/>
              <a:buSzTx/>
              <a:buFontTx/>
              <a:buNone/>
            </a:pPr>
            <a:r>
              <a:rPr lang="ja-JP" altLang="en-US" sz="2400" b="1" dirty="0">
                <a:solidFill>
                  <a:srgbClr val="4D4D4D"/>
                </a:solidFill>
              </a:rPr>
              <a:t>（</a:t>
            </a:r>
            <a:r>
              <a:rPr lang="ja-JP" altLang="en-US" sz="2400" b="1" dirty="0" smtClean="0">
                <a:solidFill>
                  <a:srgbClr val="4D4D4D"/>
                </a:solidFill>
              </a:rPr>
              <a:t>公財</a:t>
            </a:r>
            <a:r>
              <a:rPr lang="ja-JP" altLang="en-US" sz="2400" b="1" dirty="0">
                <a:solidFill>
                  <a:srgbClr val="4D4D4D"/>
                </a:solidFill>
              </a:rPr>
              <a:t>）</a:t>
            </a:r>
            <a:r>
              <a:rPr lang="ja-JP" altLang="en-US" sz="2400" b="1" dirty="0" smtClean="0">
                <a:solidFill>
                  <a:srgbClr val="4D4D4D"/>
                </a:solidFill>
              </a:rPr>
              <a:t>日本</a:t>
            </a:r>
            <a:r>
              <a:rPr lang="ja-JP" altLang="en-US" sz="2400" b="1" dirty="0">
                <a:solidFill>
                  <a:srgbClr val="4D4D4D"/>
                </a:solidFill>
              </a:rPr>
              <a:t>自然保護協会</a:t>
            </a:r>
          </a:p>
        </p:txBody>
      </p:sp>
      <p:sp>
        <p:nvSpPr>
          <p:cNvPr id="6" name="Text Box 15"/>
          <p:cNvSpPr txBox="1">
            <a:spLocks noChangeArrowheads="1"/>
          </p:cNvSpPr>
          <p:nvPr/>
        </p:nvSpPr>
        <p:spPr bwMode="auto">
          <a:xfrm>
            <a:off x="6989344" y="134032"/>
            <a:ext cx="202331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algn="r" eaLnBrk="1" hangingPunct="1">
              <a:spcBef>
                <a:spcPct val="0"/>
              </a:spcBef>
              <a:buClrTx/>
              <a:buSzTx/>
              <a:buFontTx/>
              <a:buNone/>
            </a:pPr>
            <a:r>
              <a:rPr lang="en-US" altLang="ja-JP" sz="1600" dirty="0">
                <a:solidFill>
                  <a:schemeClr val="hlink"/>
                </a:solidFill>
              </a:rPr>
              <a:t>Updated</a:t>
            </a:r>
            <a:r>
              <a:rPr lang="ja-JP" altLang="en-US" sz="1600" dirty="0">
                <a:solidFill>
                  <a:schemeClr val="hlink"/>
                </a:solidFill>
              </a:rPr>
              <a:t>　</a:t>
            </a:r>
            <a:r>
              <a:rPr lang="en-US" altLang="ja-JP" sz="1600" dirty="0">
                <a:solidFill>
                  <a:schemeClr val="hlink"/>
                </a:solidFill>
              </a:rPr>
              <a:t>2023/9/19</a:t>
            </a:r>
          </a:p>
        </p:txBody>
      </p:sp>
      <p:sp>
        <p:nvSpPr>
          <p:cNvPr id="7" name="Text Box 16"/>
          <p:cNvSpPr txBox="1">
            <a:spLocks noChangeArrowheads="1"/>
          </p:cNvSpPr>
          <p:nvPr/>
        </p:nvSpPr>
        <p:spPr bwMode="auto">
          <a:xfrm>
            <a:off x="5593416" y="5383399"/>
            <a:ext cx="320516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en-US" altLang="ja-JP" sz="1200" dirty="0"/>
              <a:t>※</a:t>
            </a:r>
            <a:r>
              <a:rPr lang="ja-JP" altLang="en-US" sz="1200" dirty="0"/>
              <a:t>目的以外での写真･図等の利用を禁止します</a:t>
            </a:r>
          </a:p>
        </p:txBody>
      </p:sp>
      <p:pic>
        <p:nvPicPr>
          <p:cNvPr id="8" name="Picture 17" descr="ロゴ(背景透明)"/>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511" y="264020"/>
            <a:ext cx="1224430" cy="10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0361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グループ化 25"/>
          <p:cNvGrpSpPr/>
          <p:nvPr/>
        </p:nvGrpSpPr>
        <p:grpSpPr>
          <a:xfrm>
            <a:off x="3521871" y="525249"/>
            <a:ext cx="5460155" cy="5863483"/>
            <a:chOff x="3625574" y="685800"/>
            <a:chExt cx="5460155" cy="5863483"/>
          </a:xfrm>
        </p:grpSpPr>
        <p:pic>
          <p:nvPicPr>
            <p:cNvPr id="6" name="図 5"/>
            <p:cNvPicPr>
              <a:picLocks noChangeAspect="1"/>
            </p:cNvPicPr>
            <p:nvPr/>
          </p:nvPicPr>
          <p:blipFill rotWithShape="1">
            <a:blip r:embed="rId2">
              <a:extLst>
                <a:ext uri="{28A0092B-C50C-407E-A947-70E740481C1C}">
                  <a14:useLocalDpi xmlns:a14="http://schemas.microsoft.com/office/drawing/2010/main" val="0"/>
                </a:ext>
              </a:extLst>
            </a:blip>
            <a:srcRect r="11526"/>
            <a:stretch/>
          </p:blipFill>
          <p:spPr>
            <a:xfrm>
              <a:off x="3625574" y="1225421"/>
              <a:ext cx="5460155" cy="5323862"/>
            </a:xfrm>
            <a:prstGeom prst="rect">
              <a:avLst/>
            </a:prstGeom>
          </p:spPr>
        </p:pic>
        <p:pic>
          <p:nvPicPr>
            <p:cNvPr id="7" name="図 6"/>
            <p:cNvPicPr>
              <a:picLocks noChangeAspect="1"/>
            </p:cNvPicPr>
            <p:nvPr/>
          </p:nvPicPr>
          <p:blipFill rotWithShape="1">
            <a:blip r:embed="rId3">
              <a:extLst>
                <a:ext uri="{28A0092B-C50C-407E-A947-70E740481C1C}">
                  <a14:useLocalDpi xmlns:a14="http://schemas.microsoft.com/office/drawing/2010/main" val="0"/>
                </a:ext>
              </a:extLst>
            </a:blip>
            <a:srcRect l="881" t="1200" r="1649" b="1947"/>
            <a:stretch/>
          </p:blipFill>
          <p:spPr>
            <a:xfrm>
              <a:off x="3863787" y="791949"/>
              <a:ext cx="3083860" cy="2644588"/>
            </a:xfrm>
            <a:prstGeom prst="rect">
              <a:avLst/>
            </a:prstGeom>
            <a:ln>
              <a:noFill/>
            </a:ln>
          </p:spPr>
        </p:pic>
        <p:cxnSp>
          <p:nvCxnSpPr>
            <p:cNvPr id="9" name="直線コネクタ 8"/>
            <p:cNvCxnSpPr/>
            <p:nvPr/>
          </p:nvCxnSpPr>
          <p:spPr>
            <a:xfrm flipV="1">
              <a:off x="3801035" y="3520977"/>
              <a:ext cx="2411506" cy="13581"/>
            </a:xfrm>
            <a:prstGeom prst="line">
              <a:avLst/>
            </a:prstGeom>
            <a:ln w="1270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cxnSp>
          <p:nvCxnSpPr>
            <p:cNvPr id="16" name="直線コネクタ 15"/>
            <p:cNvCxnSpPr/>
            <p:nvPr/>
          </p:nvCxnSpPr>
          <p:spPr>
            <a:xfrm flipV="1">
              <a:off x="6212541" y="685800"/>
              <a:ext cx="1111624" cy="2835177"/>
            </a:xfrm>
            <a:prstGeom prst="line">
              <a:avLst/>
            </a:prstGeom>
            <a:ln w="1270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grpSp>
      <p:sp>
        <p:nvSpPr>
          <p:cNvPr id="5" name="Text Box 23"/>
          <p:cNvSpPr txBox="1">
            <a:spLocks noChangeArrowheads="1"/>
          </p:cNvSpPr>
          <p:nvPr/>
        </p:nvSpPr>
        <p:spPr bwMode="auto">
          <a:xfrm>
            <a:off x="2151984" y="6400803"/>
            <a:ext cx="12170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110000"/>
              <a:buFont typeface="Wingdings" panose="05000000000000000000" pitchFamily="2" charset="2"/>
              <a:buBlip>
                <a:blip r:embed="rId4"/>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5"/>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en-US" altLang="ja-JP" sz="1200" dirty="0" smtClean="0"/>
              <a:t>2023</a:t>
            </a:r>
            <a:r>
              <a:rPr lang="ja-JP" altLang="en-US" sz="1200" dirty="0" smtClean="0"/>
              <a:t>年</a:t>
            </a:r>
            <a:r>
              <a:rPr lang="en-US" altLang="ja-JP" sz="1200" dirty="0"/>
              <a:t>4</a:t>
            </a:r>
            <a:r>
              <a:rPr lang="ja-JP" altLang="en-US" sz="1200" dirty="0" smtClean="0"/>
              <a:t>月</a:t>
            </a:r>
            <a:r>
              <a:rPr lang="ja-JP" altLang="en-US" sz="1200" dirty="0"/>
              <a:t>時点</a:t>
            </a:r>
          </a:p>
        </p:txBody>
      </p:sp>
      <p:grpSp>
        <p:nvGrpSpPr>
          <p:cNvPr id="27" name="グループ化 26"/>
          <p:cNvGrpSpPr/>
          <p:nvPr/>
        </p:nvGrpSpPr>
        <p:grpSpPr>
          <a:xfrm>
            <a:off x="1060677" y="4973841"/>
            <a:ext cx="2182614" cy="1426962"/>
            <a:chOff x="961003" y="5112341"/>
            <a:chExt cx="2182614" cy="1426962"/>
          </a:xfrm>
        </p:grpSpPr>
        <p:sp>
          <p:nvSpPr>
            <p:cNvPr id="24" name="正方形/長方形 23"/>
            <p:cNvSpPr/>
            <p:nvPr/>
          </p:nvSpPr>
          <p:spPr>
            <a:xfrm>
              <a:off x="961003" y="5112341"/>
              <a:ext cx="2182614" cy="1426962"/>
            </a:xfrm>
            <a:prstGeom prst="rect">
              <a:avLst/>
            </a:prstGeom>
            <a:noFill/>
            <a:ln>
              <a:solidFill>
                <a:schemeClr val="tx1">
                  <a:lumMod val="50000"/>
                  <a:lumOff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23" name="グループ化 22"/>
            <p:cNvGrpSpPr/>
            <p:nvPr/>
          </p:nvGrpSpPr>
          <p:grpSpPr>
            <a:xfrm>
              <a:off x="1038851" y="5154308"/>
              <a:ext cx="2104766" cy="1384995"/>
              <a:chOff x="915786" y="4856825"/>
              <a:chExt cx="2335944" cy="1384995"/>
            </a:xfrm>
          </p:grpSpPr>
          <p:sp>
            <p:nvSpPr>
              <p:cNvPr id="17" name="楕円 16"/>
              <p:cNvSpPr/>
              <p:nvPr/>
            </p:nvSpPr>
            <p:spPr>
              <a:xfrm>
                <a:off x="915788" y="4941682"/>
                <a:ext cx="142461" cy="131946"/>
              </a:xfrm>
              <a:prstGeom prst="ellipse">
                <a:avLst/>
              </a:prstGeom>
              <a:solidFill>
                <a:srgbClr val="E13B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楕円 17"/>
              <p:cNvSpPr/>
              <p:nvPr/>
            </p:nvSpPr>
            <p:spPr>
              <a:xfrm>
                <a:off x="915787" y="5377471"/>
                <a:ext cx="142461" cy="131946"/>
              </a:xfrm>
              <a:prstGeom prst="ellipse">
                <a:avLst/>
              </a:prstGeom>
              <a:solidFill>
                <a:srgbClr val="286DD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18"/>
              <p:cNvSpPr/>
              <p:nvPr/>
            </p:nvSpPr>
            <p:spPr>
              <a:xfrm>
                <a:off x="915786" y="5813260"/>
                <a:ext cx="142461" cy="131946"/>
              </a:xfrm>
              <a:prstGeom prst="ellipse">
                <a:avLst/>
              </a:prstGeom>
              <a:solidFill>
                <a:srgbClr val="51B92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1016114" y="4856825"/>
                <a:ext cx="2235616" cy="1384995"/>
              </a:xfrm>
              <a:prstGeom prst="rect">
                <a:avLst/>
              </a:prstGeom>
              <a:noFill/>
            </p:spPr>
            <p:txBody>
              <a:bodyPr wrap="square" rtlCol="0">
                <a:spAutoFit/>
              </a:bodyPr>
              <a:lstStyle/>
              <a:p>
                <a:r>
                  <a:rPr kumimoji="1" lang="ja-JP" altLang="en-US" sz="1400" dirty="0" smtClean="0">
                    <a:latin typeface="ＭＳ Ｐゴシック" panose="020B0600070205080204" pitchFamily="50" charset="-128"/>
                    <a:ea typeface="ＭＳ Ｐゴシック" panose="020B0600070205080204" pitchFamily="50" charset="-128"/>
                  </a:rPr>
                  <a:t>コアサイト</a:t>
                </a:r>
                <a:r>
                  <a:rPr lang="ja-JP" altLang="en-US" sz="1400" dirty="0">
                    <a:latin typeface="ＭＳ Ｐゴシック" panose="020B0600070205080204" pitchFamily="50" charset="-128"/>
                    <a:ea typeface="ＭＳ Ｐゴシック" panose="020B0600070205080204" pitchFamily="50" charset="-128"/>
                  </a:rPr>
                  <a:t> </a:t>
                </a:r>
                <a:r>
                  <a:rPr lang="ja-JP" altLang="en-US" sz="1400" dirty="0" smtClean="0">
                    <a:latin typeface="ＭＳ Ｐゴシック" panose="020B0600070205080204" pitchFamily="50" charset="-128"/>
                    <a:ea typeface="ＭＳ Ｐゴシック" panose="020B0600070205080204" pitchFamily="50" charset="-128"/>
                  </a:rPr>
                  <a:t>　　    </a:t>
                </a:r>
                <a:r>
                  <a:rPr kumimoji="1" lang="en-US" altLang="ja-JP" sz="1400" dirty="0" smtClean="0">
                    <a:latin typeface="ＭＳ Ｐゴシック" panose="020B0600070205080204" pitchFamily="50" charset="-128"/>
                    <a:ea typeface="ＭＳ Ｐゴシック" panose="020B0600070205080204" pitchFamily="50" charset="-128"/>
                  </a:rPr>
                  <a:t>18</a:t>
                </a:r>
                <a:r>
                  <a:rPr kumimoji="1" lang="ja-JP" altLang="en-US" sz="1400" dirty="0" smtClean="0">
                    <a:latin typeface="ＭＳ Ｐゴシック" panose="020B0600070205080204" pitchFamily="50" charset="-128"/>
                    <a:ea typeface="ＭＳ Ｐゴシック" panose="020B0600070205080204" pitchFamily="50" charset="-128"/>
                  </a:rPr>
                  <a:t>か所</a:t>
                </a:r>
                <a:endParaRPr kumimoji="1" lang="en-US" altLang="ja-JP" sz="1400" dirty="0" smtClean="0">
                  <a:latin typeface="ＭＳ Ｐゴシック" panose="020B0600070205080204" pitchFamily="50" charset="-128"/>
                  <a:ea typeface="ＭＳ Ｐゴシック" panose="020B0600070205080204" pitchFamily="50" charset="-128"/>
                </a:endParaRPr>
              </a:p>
              <a:p>
                <a:endParaRPr lang="en-US" altLang="ja-JP" sz="1400" dirty="0">
                  <a:latin typeface="ＭＳ Ｐゴシック" panose="020B0600070205080204" pitchFamily="50" charset="-128"/>
                  <a:ea typeface="ＭＳ Ｐゴシック" panose="020B0600070205080204" pitchFamily="50" charset="-128"/>
                </a:endParaRPr>
              </a:p>
              <a:p>
                <a:r>
                  <a:rPr lang="ja-JP" altLang="en-US" sz="1400" dirty="0" smtClean="0">
                    <a:latin typeface="ＭＳ Ｐゴシック" panose="020B0600070205080204" pitchFamily="50" charset="-128"/>
                    <a:ea typeface="ＭＳ Ｐゴシック" panose="020B0600070205080204" pitchFamily="50" charset="-128"/>
                  </a:rPr>
                  <a:t>一般サイト　　　 </a:t>
                </a:r>
                <a:r>
                  <a:rPr lang="en-US" altLang="ja-JP" sz="1400" dirty="0" smtClean="0">
                    <a:latin typeface="ＭＳ Ｐゴシック" panose="020B0600070205080204" pitchFamily="50" charset="-128"/>
                    <a:ea typeface="ＭＳ Ｐゴシック" panose="020B0600070205080204" pitchFamily="50" charset="-128"/>
                  </a:rPr>
                  <a:t>165</a:t>
                </a:r>
                <a:r>
                  <a:rPr lang="ja-JP" altLang="en-US" sz="1400" dirty="0" smtClean="0">
                    <a:latin typeface="ＭＳ Ｐゴシック" panose="020B0600070205080204" pitchFamily="50" charset="-128"/>
                    <a:ea typeface="ＭＳ Ｐゴシック" panose="020B0600070205080204" pitchFamily="50" charset="-128"/>
                  </a:rPr>
                  <a:t>か所</a:t>
                </a:r>
                <a:endParaRPr lang="en-US" altLang="ja-JP" sz="1400" dirty="0" smtClean="0">
                  <a:latin typeface="ＭＳ Ｐゴシック" panose="020B0600070205080204" pitchFamily="50" charset="-128"/>
                  <a:ea typeface="ＭＳ Ｐゴシック" panose="020B0600070205080204" pitchFamily="50" charset="-128"/>
                </a:endParaRPr>
              </a:p>
              <a:p>
                <a:endParaRPr lang="en-US" altLang="ja-JP" sz="1400" dirty="0">
                  <a:latin typeface="ＭＳ Ｐゴシック" panose="020B0600070205080204" pitchFamily="50" charset="-128"/>
                  <a:ea typeface="ＭＳ Ｐゴシック" panose="020B0600070205080204" pitchFamily="50" charset="-128"/>
                </a:endParaRPr>
              </a:p>
              <a:p>
                <a:r>
                  <a:rPr lang="ja-JP" altLang="en-US" sz="1400" dirty="0">
                    <a:latin typeface="ＭＳ Ｐゴシック" panose="020B0600070205080204" pitchFamily="50" charset="-128"/>
                    <a:ea typeface="ＭＳ Ｐゴシック" panose="020B0600070205080204" pitchFamily="50" charset="-128"/>
                  </a:rPr>
                  <a:t>新規</a:t>
                </a:r>
                <a:r>
                  <a:rPr lang="ja-JP" altLang="en-US" sz="1400" dirty="0" smtClean="0">
                    <a:latin typeface="ＭＳ Ｐゴシック" panose="020B0600070205080204" pitchFamily="50" charset="-128"/>
                    <a:ea typeface="ＭＳ Ｐゴシック" panose="020B0600070205080204" pitchFamily="50" charset="-128"/>
                  </a:rPr>
                  <a:t>一般サイト　</a:t>
                </a:r>
                <a:endParaRPr lang="en-US" altLang="ja-JP" sz="1400" dirty="0" smtClean="0">
                  <a:latin typeface="ＭＳ Ｐゴシック" panose="020B0600070205080204" pitchFamily="50" charset="-128"/>
                  <a:ea typeface="ＭＳ Ｐゴシック" panose="020B0600070205080204" pitchFamily="50" charset="-128"/>
                </a:endParaRPr>
              </a:p>
              <a:p>
                <a:r>
                  <a:rPr lang="ja-JP" altLang="en-US" sz="1400" dirty="0" smtClean="0">
                    <a:latin typeface="ＭＳ Ｐゴシック" panose="020B0600070205080204" pitchFamily="50" charset="-128"/>
                    <a:ea typeface="ＭＳ Ｐゴシック" panose="020B0600070205080204" pitchFamily="50" charset="-128"/>
                  </a:rPr>
                  <a:t>（</a:t>
                </a:r>
                <a:r>
                  <a:rPr lang="en-US" altLang="ja-JP" sz="1400" dirty="0" smtClean="0">
                    <a:latin typeface="ＭＳ Ｐゴシック" panose="020B0600070205080204" pitchFamily="50" charset="-128"/>
                    <a:ea typeface="ＭＳ Ｐゴシック" panose="020B0600070205080204" pitchFamily="50" charset="-128"/>
                  </a:rPr>
                  <a:t>2023</a:t>
                </a:r>
                <a:r>
                  <a:rPr lang="ja-JP" altLang="en-US" sz="1400" dirty="0" smtClean="0">
                    <a:latin typeface="ＭＳ Ｐゴシック" panose="020B0600070205080204" pitchFamily="50" charset="-128"/>
                    <a:ea typeface="ＭＳ Ｐゴシック" panose="020B0600070205080204" pitchFamily="50" charset="-128"/>
                  </a:rPr>
                  <a:t>年</a:t>
                </a:r>
                <a:r>
                  <a:rPr lang="en-US" altLang="ja-JP" sz="1400" dirty="0" smtClean="0">
                    <a:latin typeface="ＭＳ Ｐゴシック" panose="020B0600070205080204" pitchFamily="50" charset="-128"/>
                    <a:ea typeface="ＭＳ Ｐゴシック" panose="020B0600070205080204" pitchFamily="50" charset="-128"/>
                  </a:rPr>
                  <a:t>4</a:t>
                </a:r>
                <a:r>
                  <a:rPr lang="ja-JP" altLang="en-US" sz="1400" dirty="0" smtClean="0">
                    <a:latin typeface="ＭＳ Ｐゴシック" panose="020B0600070205080204" pitchFamily="50" charset="-128"/>
                    <a:ea typeface="ＭＳ Ｐゴシック" panose="020B0600070205080204" pitchFamily="50" charset="-128"/>
                  </a:rPr>
                  <a:t>月～）  </a:t>
                </a:r>
                <a:r>
                  <a:rPr lang="en-US" altLang="ja-JP" sz="1400" dirty="0" smtClean="0">
                    <a:latin typeface="ＭＳ Ｐゴシック" panose="020B0600070205080204" pitchFamily="50" charset="-128"/>
                    <a:ea typeface="ＭＳ Ｐゴシック" panose="020B0600070205080204" pitchFamily="50" charset="-128"/>
                  </a:rPr>
                  <a:t>19</a:t>
                </a:r>
                <a:r>
                  <a:rPr lang="ja-JP" altLang="en-US" sz="1400" dirty="0" smtClean="0">
                    <a:latin typeface="ＭＳ Ｐゴシック" panose="020B0600070205080204" pitchFamily="50" charset="-128"/>
                    <a:ea typeface="ＭＳ Ｐゴシック" panose="020B0600070205080204" pitchFamily="50" charset="-128"/>
                  </a:rPr>
                  <a:t>か所</a:t>
                </a:r>
                <a:endParaRPr lang="en-US" altLang="ja-JP" sz="1400" dirty="0">
                  <a:latin typeface="ＭＳ Ｐゴシック" panose="020B0600070205080204" pitchFamily="50" charset="-128"/>
                  <a:ea typeface="ＭＳ Ｐゴシック" panose="020B0600070205080204" pitchFamily="50" charset="-128"/>
                </a:endParaRPr>
              </a:p>
            </p:txBody>
          </p:sp>
        </p:grpSp>
      </p:grpSp>
      <p:sp>
        <p:nvSpPr>
          <p:cNvPr id="3" name="Rectangle 15" descr="Rectangle: Click to edit Master text styles&#10;Second level&#10;Third level&#10;Fourth level&#10;Fifth level"/>
          <p:cNvSpPr>
            <a:spLocks noChangeArrowheads="1"/>
          </p:cNvSpPr>
          <p:nvPr/>
        </p:nvSpPr>
        <p:spPr bwMode="auto">
          <a:xfrm>
            <a:off x="-123000" y="640482"/>
            <a:ext cx="4030863" cy="3719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4"/>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5"/>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buFont typeface="Wingdings" panose="05000000000000000000" pitchFamily="2" charset="2"/>
              <a:buNone/>
            </a:pPr>
            <a:endParaRPr lang="ja-JP" altLang="en-US" sz="2600" dirty="0"/>
          </a:p>
          <a:p>
            <a:pPr lvl="1" eaLnBrk="1" hangingPunct="1"/>
            <a:r>
              <a:rPr lang="ja-JP" altLang="en-US" sz="2400" dirty="0"/>
              <a:t>全国で約２００ヶ所</a:t>
            </a:r>
            <a:r>
              <a:rPr lang="ja-JP" altLang="en-US" sz="2400" dirty="0" smtClean="0"/>
              <a:t>の</a:t>
            </a:r>
            <a:endParaRPr lang="en-US" altLang="ja-JP" sz="2400" dirty="0" smtClean="0"/>
          </a:p>
          <a:p>
            <a:pPr marL="457200" lvl="1" indent="0" eaLnBrk="1" hangingPunct="1">
              <a:buNone/>
            </a:pPr>
            <a:r>
              <a:rPr lang="ja-JP" altLang="en-US" sz="2400" dirty="0" smtClean="0"/>
              <a:t>　サイト</a:t>
            </a:r>
            <a:r>
              <a:rPr lang="ja-JP" altLang="en-US" sz="2400" dirty="0"/>
              <a:t>が</a:t>
            </a:r>
            <a:r>
              <a:rPr lang="ja-JP" altLang="en-US" sz="2400" dirty="0" smtClean="0"/>
              <a:t>登録</a:t>
            </a:r>
            <a:endParaRPr lang="en-US" altLang="ja-JP" sz="2400" dirty="0" smtClean="0"/>
          </a:p>
          <a:p>
            <a:pPr marL="457200" lvl="1" indent="0" eaLnBrk="1" hangingPunct="1">
              <a:buNone/>
            </a:pPr>
            <a:endParaRPr lang="ja-JP" altLang="en-US" sz="2400" dirty="0"/>
          </a:p>
          <a:p>
            <a:pPr lvl="1" eaLnBrk="1" hangingPunct="1"/>
            <a:r>
              <a:rPr lang="ja-JP" altLang="en-US" sz="2400" dirty="0"/>
              <a:t>各サイト</a:t>
            </a:r>
            <a:r>
              <a:rPr lang="ja-JP" altLang="en-US" sz="2400" dirty="0" smtClean="0"/>
              <a:t>から調査</a:t>
            </a:r>
            <a:r>
              <a:rPr lang="ja-JP" altLang="en-US" sz="2400" dirty="0"/>
              <a:t>結果を送ってもらい、</a:t>
            </a:r>
            <a:r>
              <a:rPr lang="ja-JP" altLang="en-US" sz="2400" dirty="0" smtClean="0"/>
              <a:t>里山の</a:t>
            </a:r>
            <a:r>
              <a:rPr lang="ja-JP" altLang="en-US" sz="2400" dirty="0"/>
              <a:t>　</a:t>
            </a:r>
            <a:r>
              <a:rPr lang="ja-JP" altLang="en-US" sz="2400" dirty="0" smtClean="0"/>
              <a:t>生物</a:t>
            </a:r>
            <a:r>
              <a:rPr lang="ja-JP" altLang="en-US" sz="2400" dirty="0"/>
              <a:t>多様性の現状</a:t>
            </a:r>
            <a:r>
              <a:rPr lang="ja-JP" altLang="en-US" sz="2400" dirty="0" smtClean="0"/>
              <a:t>や　変化</a:t>
            </a:r>
            <a:r>
              <a:rPr lang="ja-JP" altLang="en-US" sz="2400" dirty="0"/>
              <a:t>を解析</a:t>
            </a:r>
          </a:p>
        </p:txBody>
      </p:sp>
      <p:sp>
        <p:nvSpPr>
          <p:cNvPr id="2" name="Rectangle 6" descr="90%"/>
          <p:cNvSpPr txBox="1">
            <a:spLocks noChangeArrowheads="1"/>
          </p:cNvSpPr>
          <p:nvPr/>
        </p:nvSpPr>
        <p:spPr>
          <a:xfrm>
            <a:off x="428080" y="373782"/>
            <a:ext cx="5115443" cy="5334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調査地（サイト）</a:t>
            </a:r>
            <a:endParaRPr lang="ja-JP" altLang="en-US" sz="3600" dirty="0">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372348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5930" y="727279"/>
            <a:ext cx="7391400" cy="602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7" descr="90%"/>
          <p:cNvSpPr txBox="1">
            <a:spLocks noChangeArrowheads="1"/>
          </p:cNvSpPr>
          <p:nvPr/>
        </p:nvSpPr>
        <p:spPr>
          <a:xfrm>
            <a:off x="567338" y="368770"/>
            <a:ext cx="7772400" cy="5334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コアサイトの分布</a:t>
            </a:r>
            <a:endParaRPr lang="ja-JP" altLang="en-US" sz="3600" dirty="0">
              <a:latin typeface="HGS創英角ｺﾞｼｯｸUB" panose="020B0900000000000000" pitchFamily="50" charset="-128"/>
              <a:ea typeface="HGS創英角ｺﾞｼｯｸUB" panose="020B0900000000000000" pitchFamily="50" charset="-128"/>
            </a:endParaRPr>
          </a:p>
        </p:txBody>
      </p:sp>
      <p:sp>
        <p:nvSpPr>
          <p:cNvPr id="4" name="Oval 8"/>
          <p:cNvSpPr>
            <a:spLocks noChangeArrowheads="1"/>
          </p:cNvSpPr>
          <p:nvPr/>
        </p:nvSpPr>
        <p:spPr bwMode="auto">
          <a:xfrm>
            <a:off x="6516915" y="1751465"/>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5" name="Oval 9"/>
          <p:cNvSpPr>
            <a:spLocks noChangeArrowheads="1"/>
          </p:cNvSpPr>
          <p:nvPr/>
        </p:nvSpPr>
        <p:spPr bwMode="auto">
          <a:xfrm>
            <a:off x="6207353" y="2038803"/>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6" name="Oval 10"/>
          <p:cNvSpPr>
            <a:spLocks noChangeArrowheads="1"/>
          </p:cNvSpPr>
          <p:nvPr/>
        </p:nvSpPr>
        <p:spPr bwMode="auto">
          <a:xfrm>
            <a:off x="5910490" y="2048328"/>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7" name="Oval 11"/>
          <p:cNvSpPr>
            <a:spLocks noChangeArrowheads="1"/>
          </p:cNvSpPr>
          <p:nvPr/>
        </p:nvSpPr>
        <p:spPr bwMode="auto">
          <a:xfrm>
            <a:off x="5772378" y="3272290"/>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8" name="Oval 12"/>
          <p:cNvSpPr>
            <a:spLocks noChangeArrowheads="1"/>
          </p:cNvSpPr>
          <p:nvPr/>
        </p:nvSpPr>
        <p:spPr bwMode="auto">
          <a:xfrm>
            <a:off x="5516790" y="3378653"/>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9" name="Oval 13"/>
          <p:cNvSpPr>
            <a:spLocks noChangeArrowheads="1"/>
          </p:cNvSpPr>
          <p:nvPr/>
        </p:nvSpPr>
        <p:spPr bwMode="auto">
          <a:xfrm>
            <a:off x="5516790" y="4121603"/>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0" name="Oval 14"/>
          <p:cNvSpPr>
            <a:spLocks noChangeArrowheads="1"/>
          </p:cNvSpPr>
          <p:nvPr/>
        </p:nvSpPr>
        <p:spPr bwMode="auto">
          <a:xfrm>
            <a:off x="5570765" y="4420053"/>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1" name="Oval 15"/>
          <p:cNvSpPr>
            <a:spLocks noChangeArrowheads="1"/>
          </p:cNvSpPr>
          <p:nvPr/>
        </p:nvSpPr>
        <p:spPr bwMode="auto">
          <a:xfrm>
            <a:off x="4984978" y="4281940"/>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2" name="Oval 16"/>
          <p:cNvSpPr>
            <a:spLocks noChangeArrowheads="1"/>
          </p:cNvSpPr>
          <p:nvPr/>
        </p:nvSpPr>
        <p:spPr bwMode="auto">
          <a:xfrm>
            <a:off x="4815115" y="4399415"/>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3" name="Oval 17"/>
          <p:cNvSpPr>
            <a:spLocks noChangeArrowheads="1"/>
          </p:cNvSpPr>
          <p:nvPr/>
        </p:nvSpPr>
        <p:spPr bwMode="auto">
          <a:xfrm>
            <a:off x="4527778" y="4270828"/>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4" name="Oval 18"/>
          <p:cNvSpPr>
            <a:spLocks noChangeArrowheads="1"/>
          </p:cNvSpPr>
          <p:nvPr/>
        </p:nvSpPr>
        <p:spPr bwMode="auto">
          <a:xfrm>
            <a:off x="4484915" y="4547053"/>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5" name="Oval 19"/>
          <p:cNvSpPr>
            <a:spLocks noChangeArrowheads="1"/>
          </p:cNvSpPr>
          <p:nvPr/>
        </p:nvSpPr>
        <p:spPr bwMode="auto">
          <a:xfrm>
            <a:off x="4262665" y="4601028"/>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6" name="Oval 20"/>
          <p:cNvSpPr>
            <a:spLocks noChangeArrowheads="1"/>
          </p:cNvSpPr>
          <p:nvPr/>
        </p:nvSpPr>
        <p:spPr bwMode="auto">
          <a:xfrm>
            <a:off x="3805465" y="4526415"/>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7" name="Oval 21"/>
          <p:cNvSpPr>
            <a:spLocks noChangeArrowheads="1"/>
          </p:cNvSpPr>
          <p:nvPr/>
        </p:nvSpPr>
        <p:spPr bwMode="auto">
          <a:xfrm>
            <a:off x="3719740" y="4366078"/>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8" name="Oval 22"/>
          <p:cNvSpPr>
            <a:spLocks noChangeArrowheads="1"/>
          </p:cNvSpPr>
          <p:nvPr/>
        </p:nvSpPr>
        <p:spPr bwMode="auto">
          <a:xfrm>
            <a:off x="3741965" y="4782003"/>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9" name="Oval 23"/>
          <p:cNvSpPr>
            <a:spLocks noChangeArrowheads="1"/>
          </p:cNvSpPr>
          <p:nvPr/>
        </p:nvSpPr>
        <p:spPr bwMode="auto">
          <a:xfrm>
            <a:off x="3262540" y="4951865"/>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20" name="Oval 24"/>
          <p:cNvSpPr>
            <a:spLocks noChangeArrowheads="1"/>
          </p:cNvSpPr>
          <p:nvPr/>
        </p:nvSpPr>
        <p:spPr bwMode="auto">
          <a:xfrm>
            <a:off x="3103790" y="5323340"/>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21" name="Oval 25"/>
          <p:cNvSpPr>
            <a:spLocks noChangeArrowheads="1"/>
          </p:cNvSpPr>
          <p:nvPr/>
        </p:nvSpPr>
        <p:spPr bwMode="auto">
          <a:xfrm>
            <a:off x="6229578" y="6205990"/>
            <a:ext cx="117475" cy="117475"/>
          </a:xfrm>
          <a:prstGeom prst="ellipse">
            <a:avLst/>
          </a:prstGeom>
          <a:solidFill>
            <a:srgbClr val="FF5050"/>
          </a:solidFill>
          <a:ln w="12700"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Tree>
    <p:extLst>
      <p:ext uri="{BB962C8B-B14F-4D97-AF65-F5344CB8AC3E}">
        <p14:creationId xmlns:p14="http://schemas.microsoft.com/office/powerpoint/2010/main" val="3762327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1"/>
          <p:cNvSpPr>
            <a:spLocks noChangeArrowheads="1"/>
          </p:cNvSpPr>
          <p:nvPr/>
        </p:nvSpPr>
        <p:spPr bwMode="auto">
          <a:xfrm>
            <a:off x="504471" y="271614"/>
            <a:ext cx="7772400" cy="533400"/>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ja-JP" altLang="en-US" sz="3600" dirty="0">
                <a:solidFill>
                  <a:schemeClr val="tx1"/>
                </a:solidFill>
                <a:latin typeface="HGS創英角ｺﾞｼｯｸUB" panose="020B0900000000000000" pitchFamily="50" charset="-128"/>
                <a:ea typeface="HGS創英角ｺﾞｼｯｸUB" panose="020B0900000000000000" pitchFamily="50" charset="-128"/>
              </a:rPr>
              <a:t>調査の実施体制</a:t>
            </a:r>
          </a:p>
        </p:txBody>
      </p:sp>
      <p:pic>
        <p:nvPicPr>
          <p:cNvPr id="3" name="図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9161" y="916037"/>
            <a:ext cx="8152135" cy="5367130"/>
          </a:xfrm>
          <a:prstGeom prst="rect">
            <a:avLst/>
          </a:prstGeom>
        </p:spPr>
      </p:pic>
    </p:spTree>
    <p:extLst>
      <p:ext uri="{BB962C8B-B14F-4D97-AF65-F5344CB8AC3E}">
        <p14:creationId xmlns:p14="http://schemas.microsoft.com/office/powerpoint/2010/main" val="2306542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7319683" y="5970494"/>
            <a:ext cx="1824317" cy="8875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Rectangle 2" descr="90%"/>
          <p:cNvSpPr txBox="1">
            <a:spLocks noChangeArrowheads="1"/>
          </p:cNvSpPr>
          <p:nvPr/>
        </p:nvSpPr>
        <p:spPr>
          <a:xfrm>
            <a:off x="424146" y="219073"/>
            <a:ext cx="7886700" cy="780256"/>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成果の広報 </a:t>
            </a:r>
          </a:p>
        </p:txBody>
      </p:sp>
      <p:sp>
        <p:nvSpPr>
          <p:cNvPr id="11" name="Rectangle 57" descr="Rectangle: Click to edit Master text styles&#10;Second level&#10;Third level&#10;Fourth level&#10;Fifth level"/>
          <p:cNvSpPr>
            <a:spLocks noChangeArrowheads="1"/>
          </p:cNvSpPr>
          <p:nvPr/>
        </p:nvSpPr>
        <p:spPr bwMode="auto">
          <a:xfrm>
            <a:off x="492112" y="936021"/>
            <a:ext cx="7887235" cy="675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marL="342900" lvl="1" indent="-342900" eaLnBrk="1" hangingPunct="1">
              <a:buClr>
                <a:schemeClr val="hlink"/>
              </a:buClr>
              <a:buSzPct val="110000"/>
              <a:buBlip>
                <a:blip r:embed="rId2"/>
              </a:buBlip>
            </a:pPr>
            <a:r>
              <a:rPr lang="ja-JP" altLang="en-US" dirty="0"/>
              <a:t>最新情報はウェブサイト</a:t>
            </a:r>
            <a:r>
              <a:rPr lang="ja-JP" altLang="en-US" dirty="0" smtClean="0"/>
              <a:t>やニュースレター</a:t>
            </a:r>
            <a:r>
              <a:rPr lang="ja-JP" altLang="en-US" dirty="0"/>
              <a:t>で発信</a:t>
            </a:r>
          </a:p>
          <a:p>
            <a:pPr eaLnBrk="1" hangingPunct="1"/>
            <a:endParaRPr lang="ja-JP" altLang="en-US" sz="2800" dirty="0">
              <a:solidFill>
                <a:schemeClr val="tx1"/>
              </a:solidFill>
            </a:endParaRPr>
          </a:p>
        </p:txBody>
      </p:sp>
      <p:grpSp>
        <p:nvGrpSpPr>
          <p:cNvPr id="19" name="グループ化 18"/>
          <p:cNvGrpSpPr/>
          <p:nvPr/>
        </p:nvGrpSpPr>
        <p:grpSpPr>
          <a:xfrm>
            <a:off x="457483" y="1805924"/>
            <a:ext cx="3606013" cy="4737847"/>
            <a:chOff x="555812" y="1981200"/>
            <a:chExt cx="3606013" cy="4737847"/>
          </a:xfrm>
        </p:grpSpPr>
        <p:grpSp>
          <p:nvGrpSpPr>
            <p:cNvPr id="12" name="グループ化 11"/>
            <p:cNvGrpSpPr/>
            <p:nvPr/>
          </p:nvGrpSpPr>
          <p:grpSpPr>
            <a:xfrm>
              <a:off x="618450" y="2066925"/>
              <a:ext cx="3505511" cy="4623833"/>
              <a:chOff x="540295" y="1839352"/>
              <a:chExt cx="3784293" cy="4974481"/>
            </a:xfrm>
          </p:grpSpPr>
          <p:pic>
            <p:nvPicPr>
              <p:cNvPr id="13" name="図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0295" y="1839352"/>
                <a:ext cx="3775920" cy="1944885"/>
              </a:xfrm>
              <a:prstGeom prst="rect">
                <a:avLst/>
              </a:prstGeom>
              <a:ln>
                <a:solidFill>
                  <a:schemeClr val="bg1">
                    <a:lumMod val="65000"/>
                  </a:schemeClr>
                </a:solidFill>
              </a:ln>
            </p:spPr>
          </p:pic>
          <p:pic>
            <p:nvPicPr>
              <p:cNvPr id="14" name="図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0295" y="3784237"/>
                <a:ext cx="3784292" cy="1968648"/>
              </a:xfrm>
              <a:prstGeom prst="rect">
                <a:avLst/>
              </a:prstGeom>
              <a:ln>
                <a:noFill/>
              </a:ln>
            </p:spPr>
          </p:pic>
          <p:pic>
            <p:nvPicPr>
              <p:cNvPr id="15" name="図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0295" y="5504865"/>
                <a:ext cx="3784293" cy="1308968"/>
              </a:xfrm>
              <a:prstGeom prst="rect">
                <a:avLst/>
              </a:prstGeom>
              <a:ln>
                <a:noFill/>
              </a:ln>
            </p:spPr>
          </p:pic>
        </p:grpSp>
        <p:sp>
          <p:nvSpPr>
            <p:cNvPr id="8" name="正方形/長方形 7"/>
            <p:cNvSpPr/>
            <p:nvPr/>
          </p:nvSpPr>
          <p:spPr>
            <a:xfrm>
              <a:off x="555812" y="1981200"/>
              <a:ext cx="3606013" cy="473784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4" name="グループ化 23"/>
          <p:cNvGrpSpPr/>
          <p:nvPr/>
        </p:nvGrpSpPr>
        <p:grpSpPr>
          <a:xfrm>
            <a:off x="4367495" y="5221059"/>
            <a:ext cx="4087731" cy="1566900"/>
            <a:chOff x="4406349" y="5252584"/>
            <a:chExt cx="4087731" cy="1566900"/>
          </a:xfrm>
        </p:grpSpPr>
        <p:sp>
          <p:nvSpPr>
            <p:cNvPr id="17" name="円形吹き出し 16"/>
            <p:cNvSpPr/>
            <p:nvPr/>
          </p:nvSpPr>
          <p:spPr>
            <a:xfrm>
              <a:off x="4406349" y="5252584"/>
              <a:ext cx="4087671" cy="1566900"/>
            </a:xfrm>
            <a:prstGeom prst="wedgeEllipseCallout">
              <a:avLst>
                <a:gd name="adj1" fmla="val -59967"/>
                <a:gd name="adj2" fmla="val -56886"/>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Rectangle 8" descr="Rectangle: Click to edit Master text styles&#10;Second level&#10;Third level&#10;Fourth level&#10;Fifth level"/>
            <p:cNvSpPr>
              <a:spLocks noChangeArrowheads="1"/>
            </p:cNvSpPr>
            <p:nvPr/>
          </p:nvSpPr>
          <p:spPr bwMode="auto">
            <a:xfrm>
              <a:off x="5014347" y="5389564"/>
              <a:ext cx="3007366" cy="1406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marL="0" indent="0" eaLnBrk="1" hangingPunct="1">
                <a:buNone/>
              </a:pPr>
              <a:r>
                <a:rPr lang="ja-JP" altLang="en-US" sz="2000" dirty="0"/>
                <a:t>ウェブサイト</a:t>
              </a:r>
              <a:r>
                <a:rPr lang="ja-JP" altLang="en-US" sz="1600" dirty="0"/>
                <a:t>　</a:t>
              </a:r>
              <a:endParaRPr lang="en-US" altLang="ja-JP" sz="1600" dirty="0" smtClean="0"/>
            </a:p>
            <a:p>
              <a:pPr marL="0" indent="0" eaLnBrk="1" hangingPunct="1">
                <a:buNone/>
              </a:pPr>
              <a:r>
                <a:rPr lang="ja-JP" altLang="en-US" sz="1600" dirty="0"/>
                <a:t>　</a:t>
              </a:r>
              <a:endParaRPr lang="en-US" altLang="ja-JP" sz="1600" dirty="0" smtClean="0"/>
            </a:p>
            <a:p>
              <a:pPr marL="0" indent="0" eaLnBrk="1" hangingPunct="1">
                <a:buNone/>
              </a:pPr>
              <a:r>
                <a:rPr lang="ja-JP" altLang="en-US" sz="1600" dirty="0"/>
                <a:t>　</a:t>
              </a:r>
              <a:r>
                <a:rPr lang="ja-JP" altLang="en-US" sz="1600" dirty="0" smtClean="0"/>
                <a:t>調査地</a:t>
              </a:r>
              <a:r>
                <a:rPr lang="ja-JP" altLang="en-US" sz="1600" dirty="0"/>
                <a:t>、調査マニュアル</a:t>
              </a:r>
              <a:r>
                <a:rPr lang="ja-JP" altLang="en-US" sz="1600" dirty="0" smtClean="0"/>
                <a:t>、　　</a:t>
              </a:r>
              <a:endParaRPr lang="en-US" altLang="ja-JP" sz="1600" dirty="0" smtClean="0"/>
            </a:p>
            <a:p>
              <a:pPr marL="0" indent="0" eaLnBrk="1" hangingPunct="1">
                <a:buNone/>
              </a:pPr>
              <a:r>
                <a:rPr lang="ja-JP" altLang="en-US" sz="1600" dirty="0"/>
                <a:t>　</a:t>
              </a:r>
              <a:r>
                <a:rPr lang="ja-JP" altLang="en-US" sz="1600" dirty="0" smtClean="0"/>
                <a:t>調査</a:t>
              </a:r>
              <a:r>
                <a:rPr lang="ja-JP" altLang="en-US" sz="1600" dirty="0"/>
                <a:t>講習会の</a:t>
              </a:r>
              <a:r>
                <a:rPr lang="ja-JP" altLang="en-US" sz="1600" dirty="0" smtClean="0"/>
                <a:t>案内　など</a:t>
              </a:r>
              <a:endParaRPr lang="ja-JP" altLang="en-US" sz="1600" dirty="0"/>
            </a:p>
          </p:txBody>
        </p:sp>
        <p:sp>
          <p:nvSpPr>
            <p:cNvPr id="7" name="Text Box 12"/>
            <p:cNvSpPr txBox="1">
              <a:spLocks noChangeArrowheads="1"/>
            </p:cNvSpPr>
            <p:nvPr/>
          </p:nvSpPr>
          <p:spPr bwMode="auto">
            <a:xfrm>
              <a:off x="4835923" y="5751185"/>
              <a:ext cx="365815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buFont typeface="Wingdings" panose="05000000000000000000" pitchFamily="2" charset="2"/>
                <a:buNone/>
              </a:pPr>
              <a:r>
                <a:rPr lang="en-US" altLang="ja-JP" sz="1400" u="sng" dirty="0">
                  <a:solidFill>
                    <a:schemeClr val="tx1"/>
                  </a:solidFill>
                  <a:hlinkClick r:id="rId7"/>
                </a:rPr>
                <a:t>http://www.nacsj.or.jp/</a:t>
              </a:r>
              <a:r>
                <a:rPr lang="en-US" altLang="ja-JP" sz="1400" u="sng" dirty="0">
                  <a:solidFill>
                    <a:schemeClr val="hlink"/>
                  </a:solidFill>
                </a:rPr>
                <a:t>project/moni1000/</a:t>
              </a:r>
            </a:p>
          </p:txBody>
        </p:sp>
      </p:grpSp>
      <p:grpSp>
        <p:nvGrpSpPr>
          <p:cNvPr id="20" name="グループ化 19"/>
          <p:cNvGrpSpPr/>
          <p:nvPr/>
        </p:nvGrpSpPr>
        <p:grpSpPr>
          <a:xfrm rot="417562">
            <a:off x="4518063" y="2189890"/>
            <a:ext cx="4200244" cy="2740726"/>
            <a:chOff x="0" y="0"/>
            <a:chExt cx="3507475" cy="2142699"/>
          </a:xfrm>
        </p:grpSpPr>
        <p:pic>
          <p:nvPicPr>
            <p:cNvPr id="21" name="図 20"/>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0" y="54591"/>
              <a:ext cx="2968388" cy="2088108"/>
            </a:xfrm>
            <a:prstGeom prst="rect">
              <a:avLst/>
            </a:prstGeom>
            <a:ln>
              <a:noFill/>
            </a:ln>
            <a:effectLst>
              <a:outerShdw blurRad="292100" dist="139700" dir="2700000" algn="tl" rotWithShape="0">
                <a:srgbClr val="333333">
                  <a:alpha val="65000"/>
                </a:srgbClr>
              </a:outerShdw>
            </a:effectLst>
          </p:spPr>
        </p:pic>
        <p:pic>
          <p:nvPicPr>
            <p:cNvPr id="22" name="図 2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1079444">
              <a:off x="2053988" y="0"/>
              <a:ext cx="1453487" cy="2081284"/>
            </a:xfrm>
            <a:prstGeom prst="rect">
              <a:avLst/>
            </a:prstGeom>
            <a:ln>
              <a:noFill/>
            </a:ln>
            <a:effectLst>
              <a:outerShdw blurRad="292100" dist="139700" dir="2700000" algn="tl" rotWithShape="0">
                <a:srgbClr val="333333">
                  <a:alpha val="65000"/>
                </a:srgbClr>
              </a:outerShdw>
            </a:effectLst>
          </p:spPr>
        </p:pic>
      </p:grpSp>
      <p:grpSp>
        <p:nvGrpSpPr>
          <p:cNvPr id="23" name="グループ化 22"/>
          <p:cNvGrpSpPr/>
          <p:nvPr/>
        </p:nvGrpSpPr>
        <p:grpSpPr>
          <a:xfrm>
            <a:off x="6619279" y="1550083"/>
            <a:ext cx="2438400" cy="690283"/>
            <a:chOff x="6590214" y="363423"/>
            <a:chExt cx="2438400" cy="690283"/>
          </a:xfrm>
        </p:grpSpPr>
        <p:sp>
          <p:nvSpPr>
            <p:cNvPr id="16" name="円形吹き出し 15"/>
            <p:cNvSpPr/>
            <p:nvPr/>
          </p:nvSpPr>
          <p:spPr>
            <a:xfrm>
              <a:off x="6590214" y="363423"/>
              <a:ext cx="2438400" cy="690283"/>
            </a:xfrm>
            <a:prstGeom prst="wedgeEllipseCallout">
              <a:avLst>
                <a:gd name="adj1" fmla="val -36090"/>
                <a:gd name="adj2" fmla="val 80682"/>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16" descr="Rectangle: Click to edit Master text styles&#10;Second level&#10;Third level&#10;Fourth level&#10;Fifth level"/>
            <p:cNvSpPr>
              <a:spLocks noChangeArrowheads="1"/>
            </p:cNvSpPr>
            <p:nvPr/>
          </p:nvSpPr>
          <p:spPr bwMode="auto">
            <a:xfrm>
              <a:off x="6817335" y="487144"/>
              <a:ext cx="2144044" cy="414338"/>
            </a:xfrm>
            <a:prstGeom prst="rect">
              <a:avLst/>
            </a:prstGeom>
            <a:noFill/>
            <a:ln>
              <a:noFill/>
            </a:ln>
            <a:effectLs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marL="0" indent="0" eaLnBrk="1" hangingPunct="1">
                <a:buNone/>
              </a:pPr>
              <a:r>
                <a:rPr lang="ja-JP" altLang="en-US" sz="2000" dirty="0" smtClean="0"/>
                <a:t>　ニュースレター</a:t>
              </a:r>
              <a:endParaRPr lang="ja-JP" altLang="en-US" sz="2000" dirty="0"/>
            </a:p>
          </p:txBody>
        </p:sp>
      </p:grpSp>
    </p:spTree>
    <p:extLst>
      <p:ext uri="{BB962C8B-B14F-4D97-AF65-F5344CB8AC3E}">
        <p14:creationId xmlns:p14="http://schemas.microsoft.com/office/powerpoint/2010/main" val="3089272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319683" y="5970494"/>
            <a:ext cx="1824317" cy="8875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Rectangle 2" descr="90%"/>
          <p:cNvSpPr txBox="1">
            <a:spLocks noChangeArrowheads="1"/>
          </p:cNvSpPr>
          <p:nvPr/>
        </p:nvSpPr>
        <p:spPr>
          <a:xfrm>
            <a:off x="444874" y="406261"/>
            <a:ext cx="7886700"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里山の危機～開発・分断～ </a:t>
            </a:r>
          </a:p>
        </p:txBody>
      </p:sp>
      <p:sp>
        <p:nvSpPr>
          <p:cNvPr id="4" name="Rectangle 27" descr="Rectangle: Click to edit Master text styles&#10;Second level&#10;Third level&#10;Fourth level&#10;Fifth level"/>
          <p:cNvSpPr>
            <a:spLocks noChangeArrowheads="1"/>
          </p:cNvSpPr>
          <p:nvPr/>
        </p:nvSpPr>
        <p:spPr bwMode="auto">
          <a:xfrm>
            <a:off x="606799" y="1269864"/>
            <a:ext cx="756285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t>森林面積が減少すると、鳥類の種類も減少　</a:t>
            </a:r>
            <a:endParaRPr lang="ja-JP" altLang="en-US" sz="2200" dirty="0"/>
          </a:p>
        </p:txBody>
      </p:sp>
      <p:pic>
        <p:nvPicPr>
          <p:cNvPr id="5" name="Picture 29" descr="ノゴマ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1124" y="2191408"/>
            <a:ext cx="2736850"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5287" y="1994558"/>
            <a:ext cx="5238750" cy="468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26"/>
          <p:cNvSpPr txBox="1">
            <a:spLocks noChangeArrowheads="1"/>
          </p:cNvSpPr>
          <p:nvPr/>
        </p:nvSpPr>
        <p:spPr bwMode="auto">
          <a:xfrm>
            <a:off x="629024" y="4752045"/>
            <a:ext cx="3289300" cy="1277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lnSpc>
                <a:spcPct val="110000"/>
              </a:lnSpc>
              <a:spcBef>
                <a:spcPct val="50000"/>
              </a:spcBef>
              <a:buClrTx/>
              <a:buSzTx/>
              <a:buFontTx/>
              <a:buNone/>
            </a:pPr>
            <a:r>
              <a:rPr lang="ja-JP" altLang="en-US" sz="1400">
                <a:latin typeface="ＭＳ Ｐゴシック" panose="020B0600070205080204" pitchFamily="50" charset="-128"/>
              </a:rPr>
              <a:t>繁殖シーズン（</a:t>
            </a:r>
            <a:r>
              <a:rPr lang="en-US" altLang="ja-JP" sz="1400">
                <a:latin typeface="ＭＳ Ｐゴシック" panose="020B0600070205080204" pitchFamily="50" charset="-128"/>
              </a:rPr>
              <a:t>5</a:t>
            </a:r>
            <a:r>
              <a:rPr lang="ja-JP" altLang="en-US" sz="1400">
                <a:latin typeface="ＭＳ Ｐゴシック" panose="020B0600070205080204" pitchFamily="50" charset="-128"/>
              </a:rPr>
              <a:t>～</a:t>
            </a:r>
            <a:r>
              <a:rPr lang="en-US" altLang="ja-JP" sz="1400">
                <a:latin typeface="ＭＳ Ｐゴシック" panose="020B0600070205080204" pitchFamily="50" charset="-128"/>
              </a:rPr>
              <a:t>6</a:t>
            </a:r>
            <a:r>
              <a:rPr lang="ja-JP" altLang="en-US" sz="1400">
                <a:latin typeface="ＭＳ Ｐゴシック" panose="020B0600070205080204" pitchFamily="50" charset="-128"/>
              </a:rPr>
              <a:t>月）における在来鳥類の種数と調査地周辺の森林面積率（半径</a:t>
            </a:r>
            <a:r>
              <a:rPr lang="en-US" altLang="ja-JP" sz="1400">
                <a:latin typeface="ＭＳ Ｐゴシック" panose="020B0600070205080204" pitchFamily="50" charset="-128"/>
              </a:rPr>
              <a:t>1km</a:t>
            </a:r>
            <a:r>
              <a:rPr lang="ja-JP" altLang="en-US" sz="1400">
                <a:latin typeface="ＭＳ Ｐゴシック" panose="020B0600070205080204" pitchFamily="50" charset="-128"/>
              </a:rPr>
              <a:t>円内での比率）との関係を調べた結果、森林面積が少ないサイトほど鳥類の種類数が少ないことが明らかとなった。</a:t>
            </a:r>
          </a:p>
        </p:txBody>
      </p:sp>
    </p:spTree>
    <p:extLst>
      <p:ext uri="{BB962C8B-B14F-4D97-AF65-F5344CB8AC3E}">
        <p14:creationId xmlns:p14="http://schemas.microsoft.com/office/powerpoint/2010/main" val="581611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1" descr="（海岸線表示）アライグマ分布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0849" y="1622986"/>
            <a:ext cx="5057775" cy="516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descr="90%"/>
          <p:cNvSpPr txBox="1">
            <a:spLocks noChangeArrowheads="1"/>
          </p:cNvSpPr>
          <p:nvPr/>
        </p:nvSpPr>
        <p:spPr>
          <a:xfrm>
            <a:off x="424703" y="313685"/>
            <a:ext cx="7886700" cy="814001"/>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里山の危機～外来種～ </a:t>
            </a:r>
          </a:p>
        </p:txBody>
      </p:sp>
      <p:sp>
        <p:nvSpPr>
          <p:cNvPr id="5" name="Rectangle 8" descr="Rectangle: Click to edit Master text styles&#10;Second level&#10;Third level&#10;Fourth level&#10;Fifth level"/>
          <p:cNvSpPr>
            <a:spLocks noChangeArrowheads="1"/>
          </p:cNvSpPr>
          <p:nvPr/>
        </p:nvSpPr>
        <p:spPr bwMode="auto">
          <a:xfrm>
            <a:off x="465604" y="1072325"/>
            <a:ext cx="756285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dirty="0"/>
              <a:t>外来種アライグマの生息地の広がりを確認　</a:t>
            </a:r>
            <a:endParaRPr lang="ja-JP" altLang="en-US" sz="2200" dirty="0"/>
          </a:p>
        </p:txBody>
      </p:sp>
      <p:sp>
        <p:nvSpPr>
          <p:cNvPr id="6" name="Text Box 10"/>
          <p:cNvSpPr txBox="1">
            <a:spLocks noChangeArrowheads="1"/>
          </p:cNvSpPr>
          <p:nvPr/>
        </p:nvSpPr>
        <p:spPr bwMode="auto">
          <a:xfrm>
            <a:off x="789458" y="3545448"/>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algn="ctr" eaLnBrk="1" hangingPunct="1">
              <a:spcBef>
                <a:spcPct val="0"/>
              </a:spcBef>
              <a:buClrTx/>
              <a:buSzTx/>
              <a:buFontTx/>
              <a:buNone/>
            </a:pPr>
            <a:r>
              <a:rPr lang="ja-JP" altLang="en-US" sz="1600" b="1"/>
              <a:t>アライグマ</a:t>
            </a:r>
          </a:p>
        </p:txBody>
      </p:sp>
      <p:sp>
        <p:nvSpPr>
          <p:cNvPr id="7" name="Text Box 12"/>
          <p:cNvSpPr txBox="1">
            <a:spLocks noChangeArrowheads="1"/>
          </p:cNvSpPr>
          <p:nvPr/>
        </p:nvSpPr>
        <p:spPr bwMode="auto">
          <a:xfrm>
            <a:off x="551329" y="4365812"/>
            <a:ext cx="3064144" cy="1858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lnSpc>
                <a:spcPct val="110000"/>
              </a:lnSpc>
              <a:spcBef>
                <a:spcPct val="50000"/>
              </a:spcBef>
              <a:buClrTx/>
              <a:buSzTx/>
              <a:buFontTx/>
              <a:buNone/>
            </a:pPr>
            <a:r>
              <a:rPr lang="ja-JP" altLang="en-US" sz="1400" dirty="0">
                <a:latin typeface="ＭＳ Ｐゴシック" panose="020B0600070205080204" pitchFamily="50" charset="-128"/>
              </a:rPr>
              <a:t>夜間撮影カメラによって、中・大型哺乳類を調べた結果、生態系への被害が大きい特定外来生物「アライグマ」</a:t>
            </a:r>
            <a:r>
              <a:rPr lang="ja-JP" altLang="en-US" sz="1400" dirty="0" smtClean="0">
                <a:latin typeface="ＭＳ Ｐゴシック" panose="020B0600070205080204" pitchFamily="50" charset="-128"/>
              </a:rPr>
              <a:t>の　分布</a:t>
            </a:r>
            <a:r>
              <a:rPr lang="ja-JP" altLang="en-US" sz="1400" dirty="0">
                <a:latin typeface="ＭＳ Ｐゴシック" panose="020B0600070205080204" pitchFamily="50" charset="-128"/>
              </a:rPr>
              <a:t>状況や定量的データが得られた。</a:t>
            </a:r>
          </a:p>
          <a:p>
            <a:pPr eaLnBrk="1" hangingPunct="1">
              <a:lnSpc>
                <a:spcPct val="110000"/>
              </a:lnSpc>
              <a:spcBef>
                <a:spcPct val="50000"/>
              </a:spcBef>
              <a:buClrTx/>
              <a:buSzTx/>
              <a:buFontTx/>
              <a:buNone/>
            </a:pPr>
            <a:r>
              <a:rPr lang="ja-JP" altLang="en-US" sz="1400" dirty="0">
                <a:latin typeface="ＭＳ Ｐゴシック" panose="020B0600070205080204" pitchFamily="50" charset="-128"/>
              </a:rPr>
              <a:t>この調査により、</a:t>
            </a:r>
            <a:r>
              <a:rPr lang="en-US" altLang="ja-JP" sz="1400" dirty="0">
                <a:latin typeface="ＭＳ Ｐゴシック" panose="020B0600070205080204" pitchFamily="50" charset="-128"/>
              </a:rPr>
              <a:t>2008</a:t>
            </a:r>
            <a:r>
              <a:rPr lang="ja-JP" altLang="en-US" sz="1400" dirty="0">
                <a:latin typeface="ＭＳ Ｐゴシック" panose="020B0600070205080204" pitchFamily="50" charset="-128"/>
              </a:rPr>
              <a:t>年度に山梨県、</a:t>
            </a:r>
            <a:r>
              <a:rPr lang="en-US" altLang="ja-JP" sz="1400" dirty="0">
                <a:latin typeface="ＭＳ Ｐゴシック" panose="020B0600070205080204" pitchFamily="50" charset="-128"/>
              </a:rPr>
              <a:t>2009</a:t>
            </a:r>
            <a:r>
              <a:rPr lang="ja-JP" altLang="en-US" sz="1400" dirty="0">
                <a:latin typeface="ＭＳ Ｐゴシック" panose="020B0600070205080204" pitchFamily="50" charset="-128"/>
              </a:rPr>
              <a:t>年度に愛媛県で、県下で初めて生息している証拠を得ることができた。</a:t>
            </a:r>
          </a:p>
        </p:txBody>
      </p:sp>
      <p:grpSp>
        <p:nvGrpSpPr>
          <p:cNvPr id="8" name="Group 25"/>
          <p:cNvGrpSpPr>
            <a:grpSpLocks/>
          </p:cNvGrpSpPr>
          <p:nvPr/>
        </p:nvGrpSpPr>
        <p:grpSpPr bwMode="auto">
          <a:xfrm>
            <a:off x="3004017" y="3323202"/>
            <a:ext cx="692150" cy="274637"/>
            <a:chOff x="999" y="4037"/>
            <a:chExt cx="436" cy="173"/>
          </a:xfrm>
        </p:grpSpPr>
        <p:sp>
          <p:nvSpPr>
            <p:cNvPr id="9" name="Text Box 21"/>
            <p:cNvSpPr txBox="1">
              <a:spLocks noChangeArrowheads="1"/>
            </p:cNvSpPr>
            <p:nvPr/>
          </p:nvSpPr>
          <p:spPr bwMode="auto">
            <a:xfrm>
              <a:off x="1023" y="4057"/>
              <a:ext cx="412"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en-US" altLang="ja-JP" sz="900">
                  <a:solidFill>
                    <a:schemeClr val="bg1"/>
                  </a:solidFill>
                </a:rPr>
                <a:t>C NACS-J</a:t>
              </a:r>
            </a:p>
          </p:txBody>
        </p:sp>
        <p:sp>
          <p:nvSpPr>
            <p:cNvPr id="10" name="Text Box 22"/>
            <p:cNvSpPr txBox="1">
              <a:spLocks noChangeArrowheads="1"/>
            </p:cNvSpPr>
            <p:nvPr/>
          </p:nvSpPr>
          <p:spPr bwMode="auto">
            <a:xfrm>
              <a:off x="999" y="4037"/>
              <a:ext cx="17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ja-JP" altLang="en-US" sz="1200">
                  <a:solidFill>
                    <a:schemeClr val="bg1"/>
                  </a:solidFill>
                </a:rPr>
                <a:t>○</a:t>
              </a:r>
            </a:p>
          </p:txBody>
        </p:sp>
      </p:grpSp>
      <p:pic>
        <p:nvPicPr>
          <p:cNvPr id="11" name="Picture 28" descr="タヌキ（コピーライト付）"/>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302" y="2096060"/>
            <a:ext cx="2847975"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29"/>
          <p:cNvSpPr txBox="1">
            <a:spLocks noChangeArrowheads="1"/>
          </p:cNvSpPr>
          <p:nvPr/>
        </p:nvSpPr>
        <p:spPr bwMode="auto">
          <a:xfrm>
            <a:off x="840603" y="3931210"/>
            <a:ext cx="2365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algn="ctr" eaLnBrk="1" hangingPunct="1">
              <a:spcBef>
                <a:spcPct val="0"/>
              </a:spcBef>
              <a:buClrTx/>
              <a:buSzTx/>
              <a:buFontTx/>
              <a:buNone/>
            </a:pPr>
            <a:r>
              <a:rPr lang="ja-JP" altLang="en-US" sz="1600" b="1"/>
              <a:t>アライグマ</a:t>
            </a:r>
          </a:p>
        </p:txBody>
      </p:sp>
      <p:grpSp>
        <p:nvGrpSpPr>
          <p:cNvPr id="13" name="Group 19"/>
          <p:cNvGrpSpPr>
            <a:grpSpLocks/>
          </p:cNvGrpSpPr>
          <p:nvPr/>
        </p:nvGrpSpPr>
        <p:grpSpPr bwMode="auto">
          <a:xfrm>
            <a:off x="4091454" y="2143685"/>
            <a:ext cx="2466975" cy="1581150"/>
            <a:chOff x="2374" y="1212"/>
            <a:chExt cx="1554" cy="996"/>
          </a:xfrm>
        </p:grpSpPr>
        <p:sp>
          <p:nvSpPr>
            <p:cNvPr id="14" name="Text Box 13"/>
            <p:cNvSpPr txBox="1">
              <a:spLocks noChangeArrowheads="1"/>
            </p:cNvSpPr>
            <p:nvPr/>
          </p:nvSpPr>
          <p:spPr bwMode="auto">
            <a:xfrm>
              <a:off x="2374" y="1212"/>
              <a:ext cx="1554" cy="996"/>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ja-JP" altLang="en-US" sz="1400" dirty="0"/>
                <a:t>撮影頻度（個体</a:t>
              </a:r>
              <a:r>
                <a:rPr lang="en-US" altLang="ja-JP" sz="1400" dirty="0"/>
                <a:t>/</a:t>
              </a:r>
              <a:r>
                <a:rPr lang="ja-JP" altLang="en-US" sz="1400" dirty="0"/>
                <a:t>日）</a:t>
              </a:r>
            </a:p>
            <a:p>
              <a:pPr eaLnBrk="1" hangingPunct="1">
                <a:spcBef>
                  <a:spcPct val="0"/>
                </a:spcBef>
                <a:buClrTx/>
                <a:buSzTx/>
                <a:buFontTx/>
                <a:buNone/>
              </a:pPr>
              <a:r>
                <a:rPr lang="ja-JP" altLang="en-US" sz="1400" dirty="0"/>
                <a:t>　　　撮影なし</a:t>
              </a:r>
            </a:p>
            <a:p>
              <a:pPr eaLnBrk="1" hangingPunct="1">
                <a:spcBef>
                  <a:spcPct val="0"/>
                </a:spcBef>
                <a:buClrTx/>
                <a:buSzTx/>
                <a:buFontTx/>
                <a:buNone/>
              </a:pPr>
              <a:r>
                <a:rPr lang="ja-JP" altLang="en-US" sz="1400" dirty="0"/>
                <a:t>　　　</a:t>
              </a:r>
              <a:r>
                <a:rPr lang="en-US" altLang="ja-JP" sz="1400" dirty="0"/>
                <a:t>0</a:t>
              </a:r>
              <a:r>
                <a:rPr lang="ja-JP" altLang="en-US" sz="1400" dirty="0"/>
                <a:t>～</a:t>
              </a:r>
              <a:r>
                <a:rPr lang="en-US" altLang="ja-JP" sz="1400" dirty="0"/>
                <a:t>0.01</a:t>
              </a:r>
              <a:r>
                <a:rPr lang="ja-JP" altLang="en-US" sz="1400" dirty="0"/>
                <a:t>未満</a:t>
              </a:r>
            </a:p>
            <a:p>
              <a:pPr eaLnBrk="1" hangingPunct="1">
                <a:spcBef>
                  <a:spcPct val="0"/>
                </a:spcBef>
                <a:buClrTx/>
                <a:buSzTx/>
                <a:buFontTx/>
                <a:buNone/>
              </a:pPr>
              <a:r>
                <a:rPr lang="ja-JP" altLang="en-US" sz="1400" dirty="0"/>
                <a:t>　　　</a:t>
              </a:r>
              <a:r>
                <a:rPr lang="en-US" altLang="ja-JP" sz="1400" dirty="0"/>
                <a:t>0.01</a:t>
              </a:r>
              <a:r>
                <a:rPr lang="ja-JP" altLang="en-US" sz="1400" dirty="0"/>
                <a:t>～</a:t>
              </a:r>
              <a:r>
                <a:rPr lang="en-US" altLang="ja-JP" sz="1400" dirty="0"/>
                <a:t>0.05</a:t>
              </a:r>
              <a:r>
                <a:rPr lang="ja-JP" altLang="en-US" sz="1400" dirty="0"/>
                <a:t>未満</a:t>
              </a:r>
            </a:p>
            <a:p>
              <a:pPr eaLnBrk="1" hangingPunct="1">
                <a:spcBef>
                  <a:spcPct val="0"/>
                </a:spcBef>
                <a:buClrTx/>
                <a:buSzTx/>
                <a:buFontTx/>
                <a:buNone/>
              </a:pPr>
              <a:r>
                <a:rPr lang="ja-JP" altLang="en-US" sz="1400" dirty="0"/>
                <a:t>　　　</a:t>
              </a:r>
              <a:r>
                <a:rPr lang="en-US" altLang="ja-JP" sz="1400" dirty="0"/>
                <a:t>0.05</a:t>
              </a:r>
              <a:r>
                <a:rPr lang="ja-JP" altLang="en-US" sz="1400" dirty="0"/>
                <a:t>以上</a:t>
              </a:r>
            </a:p>
            <a:p>
              <a:pPr eaLnBrk="1" hangingPunct="1">
                <a:spcBef>
                  <a:spcPct val="0"/>
                </a:spcBef>
                <a:buClrTx/>
                <a:buSzTx/>
                <a:buFontTx/>
                <a:buNone/>
              </a:pPr>
              <a:r>
                <a:rPr lang="ja-JP" altLang="en-US" sz="1400" dirty="0"/>
                <a:t>　過去の調査（環境省</a:t>
              </a:r>
              <a:r>
                <a:rPr lang="en-US" altLang="ja-JP" sz="1400" dirty="0"/>
                <a:t>2008</a:t>
              </a:r>
              <a:r>
                <a:rPr lang="ja-JP" altLang="en-US" sz="1400" dirty="0"/>
                <a:t>）の</a:t>
              </a:r>
            </a:p>
            <a:p>
              <a:pPr eaLnBrk="1" hangingPunct="1">
                <a:spcBef>
                  <a:spcPct val="0"/>
                </a:spcBef>
                <a:buClrTx/>
                <a:buSzTx/>
                <a:buFontTx/>
                <a:buNone/>
              </a:pPr>
              <a:r>
                <a:rPr lang="ja-JP" altLang="en-US" sz="1400" dirty="0"/>
                <a:t>　　分布地域</a:t>
              </a:r>
              <a:endParaRPr lang="ja-JP" altLang="en-US" sz="1400" dirty="0">
                <a:solidFill>
                  <a:srgbClr val="FF0000"/>
                </a:solidFill>
              </a:endParaRPr>
            </a:p>
          </p:txBody>
        </p:sp>
        <p:sp>
          <p:nvSpPr>
            <p:cNvPr id="15" name="Oval 14"/>
            <p:cNvSpPr>
              <a:spLocks noChangeArrowheads="1"/>
            </p:cNvSpPr>
            <p:nvPr/>
          </p:nvSpPr>
          <p:spPr bwMode="auto">
            <a:xfrm>
              <a:off x="2520" y="1400"/>
              <a:ext cx="96" cy="96"/>
            </a:xfrm>
            <a:prstGeom prst="ellipse">
              <a:avLst/>
            </a:prstGeom>
            <a:solidFill>
              <a:schemeClr val="bg1"/>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6" name="Oval 15"/>
            <p:cNvSpPr>
              <a:spLocks noChangeArrowheads="1"/>
            </p:cNvSpPr>
            <p:nvPr/>
          </p:nvSpPr>
          <p:spPr bwMode="auto">
            <a:xfrm>
              <a:off x="2520" y="1528"/>
              <a:ext cx="96" cy="96"/>
            </a:xfrm>
            <a:prstGeom prst="ellipse">
              <a:avLst/>
            </a:prstGeom>
            <a:solidFill>
              <a:srgbClr val="FFFF66"/>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7" name="Oval 16"/>
            <p:cNvSpPr>
              <a:spLocks noChangeArrowheads="1"/>
            </p:cNvSpPr>
            <p:nvPr/>
          </p:nvSpPr>
          <p:spPr bwMode="auto">
            <a:xfrm>
              <a:off x="2520" y="1664"/>
              <a:ext cx="96" cy="96"/>
            </a:xfrm>
            <a:prstGeom prst="ellipse">
              <a:avLst/>
            </a:prstGeom>
            <a:solidFill>
              <a:srgbClr val="FF9933"/>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8" name="Oval 17"/>
            <p:cNvSpPr>
              <a:spLocks noChangeArrowheads="1"/>
            </p:cNvSpPr>
            <p:nvPr/>
          </p:nvSpPr>
          <p:spPr bwMode="auto">
            <a:xfrm>
              <a:off x="2520" y="1800"/>
              <a:ext cx="96" cy="96"/>
            </a:xfrm>
            <a:prstGeom prst="ellipse">
              <a:avLst/>
            </a:prstGeom>
            <a:solidFill>
              <a:srgbClr val="FF0000"/>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9" name="Rectangle 18"/>
            <p:cNvSpPr>
              <a:spLocks noChangeArrowheads="1"/>
            </p:cNvSpPr>
            <p:nvPr/>
          </p:nvSpPr>
          <p:spPr bwMode="auto">
            <a:xfrm>
              <a:off x="2376" y="1928"/>
              <a:ext cx="96" cy="96"/>
            </a:xfrm>
            <a:prstGeom prst="rect">
              <a:avLst/>
            </a:prstGeom>
            <a:solidFill>
              <a:srgbClr val="3333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grpSp>
      <p:sp>
        <p:nvSpPr>
          <p:cNvPr id="20" name="正方形/長方形 19"/>
          <p:cNvSpPr/>
          <p:nvPr/>
        </p:nvSpPr>
        <p:spPr>
          <a:xfrm>
            <a:off x="7319683" y="5970494"/>
            <a:ext cx="1824317" cy="8875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766781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descr="90%"/>
          <p:cNvSpPr txBox="1">
            <a:spLocks noChangeArrowheads="1"/>
          </p:cNvSpPr>
          <p:nvPr/>
        </p:nvSpPr>
        <p:spPr>
          <a:xfrm>
            <a:off x="447677" y="333327"/>
            <a:ext cx="7886700" cy="844606"/>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里山の危機～温暖化～ </a:t>
            </a:r>
          </a:p>
        </p:txBody>
      </p:sp>
      <p:sp>
        <p:nvSpPr>
          <p:cNvPr id="3" name="Rectangle 8" descr="Rectangle: Click to edit Master text styles&#10;Second level&#10;Third level&#10;Fourth level&#10;Fifth level"/>
          <p:cNvSpPr>
            <a:spLocks noChangeArrowheads="1"/>
          </p:cNvSpPr>
          <p:nvPr/>
        </p:nvSpPr>
        <p:spPr bwMode="auto">
          <a:xfrm>
            <a:off x="447677" y="1198566"/>
            <a:ext cx="852805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sz="2800" dirty="0"/>
              <a:t>主に南方に分布するナガサキアゲハの生息地が変化</a:t>
            </a:r>
          </a:p>
        </p:txBody>
      </p:sp>
      <p:sp>
        <p:nvSpPr>
          <p:cNvPr id="4" name="Text Box 10"/>
          <p:cNvSpPr txBox="1">
            <a:spLocks noChangeArrowheads="1"/>
          </p:cNvSpPr>
          <p:nvPr/>
        </p:nvSpPr>
        <p:spPr bwMode="auto">
          <a:xfrm>
            <a:off x="863604" y="3951288"/>
            <a:ext cx="2365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algn="ctr" eaLnBrk="1" hangingPunct="1">
              <a:spcBef>
                <a:spcPct val="0"/>
              </a:spcBef>
              <a:buClrTx/>
              <a:buSzTx/>
              <a:buFontTx/>
              <a:buNone/>
            </a:pPr>
            <a:r>
              <a:rPr lang="ja-JP" altLang="en-US" sz="1600" b="1"/>
              <a:t>ナガサキアゲハ</a:t>
            </a:r>
          </a:p>
        </p:txBody>
      </p:sp>
      <p:pic>
        <p:nvPicPr>
          <p:cNvPr id="5" name="Picture 13" descr="(海岸線表示）ナガサキアゲハ分布図"/>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0479" y="1797050"/>
            <a:ext cx="5178425" cy="506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28"/>
          <p:cNvSpPr txBox="1">
            <a:spLocks noChangeArrowheads="1"/>
          </p:cNvSpPr>
          <p:nvPr/>
        </p:nvSpPr>
        <p:spPr bwMode="auto">
          <a:xfrm>
            <a:off x="1062038" y="6373813"/>
            <a:ext cx="18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7" name="Text Box 29"/>
          <p:cNvSpPr txBox="1">
            <a:spLocks noChangeArrowheads="1"/>
          </p:cNvSpPr>
          <p:nvPr/>
        </p:nvSpPr>
        <p:spPr bwMode="auto">
          <a:xfrm>
            <a:off x="2611438" y="3687763"/>
            <a:ext cx="6540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en-US" altLang="ja-JP" sz="900">
                <a:solidFill>
                  <a:schemeClr val="bg1"/>
                </a:solidFill>
              </a:rPr>
              <a:t>C NACS-J</a:t>
            </a:r>
          </a:p>
        </p:txBody>
      </p:sp>
      <p:sp>
        <p:nvSpPr>
          <p:cNvPr id="8" name="Text Box 30"/>
          <p:cNvSpPr txBox="1">
            <a:spLocks noChangeArrowheads="1"/>
          </p:cNvSpPr>
          <p:nvPr/>
        </p:nvSpPr>
        <p:spPr bwMode="auto">
          <a:xfrm>
            <a:off x="2573338" y="3656017"/>
            <a:ext cx="2841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ja-JP" altLang="en-US" sz="1200">
                <a:solidFill>
                  <a:schemeClr val="bg1"/>
                </a:solidFill>
              </a:rPr>
              <a:t>○</a:t>
            </a:r>
          </a:p>
        </p:txBody>
      </p:sp>
      <p:pic>
        <p:nvPicPr>
          <p:cNvPr id="9" name="Picture 32" descr="ナガサキアゲハ（コピーライト付）"/>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5029" y="1952629"/>
            <a:ext cx="2409825"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33"/>
          <p:cNvSpPr txBox="1">
            <a:spLocks noChangeArrowheads="1"/>
          </p:cNvSpPr>
          <p:nvPr/>
        </p:nvSpPr>
        <p:spPr bwMode="auto">
          <a:xfrm>
            <a:off x="473075" y="4283079"/>
            <a:ext cx="3314700" cy="1988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lnSpc>
                <a:spcPct val="110000"/>
              </a:lnSpc>
              <a:spcBef>
                <a:spcPct val="50000"/>
              </a:spcBef>
              <a:buClrTx/>
              <a:buSzTx/>
              <a:buFontTx/>
              <a:buNone/>
            </a:pPr>
            <a:r>
              <a:rPr lang="en-US" altLang="ja-JP" sz="1400"/>
              <a:t>2002</a:t>
            </a:r>
            <a:r>
              <a:rPr lang="ja-JP" altLang="en-US" sz="1400"/>
              <a:t>年の調査では関東で見られなかったチョウが、この調査では複数のサイトで見られるようになった。チョウの性質（耐寒性など）が変化していないことや、ヒートアイランドの影響の少ない農村部でも確認されたことから、この分布の変化は地球温暖化によりもたらされた可能性が大きいといえる。</a:t>
            </a:r>
          </a:p>
        </p:txBody>
      </p:sp>
      <p:grpSp>
        <p:nvGrpSpPr>
          <p:cNvPr id="11" name="Group 21"/>
          <p:cNvGrpSpPr>
            <a:grpSpLocks/>
          </p:cNvGrpSpPr>
          <p:nvPr/>
        </p:nvGrpSpPr>
        <p:grpSpPr bwMode="auto">
          <a:xfrm>
            <a:off x="3975100" y="2778125"/>
            <a:ext cx="2701925" cy="1155700"/>
            <a:chOff x="2374" y="1492"/>
            <a:chExt cx="1702" cy="728"/>
          </a:xfrm>
        </p:grpSpPr>
        <p:sp>
          <p:nvSpPr>
            <p:cNvPr id="12" name="Text Box 14"/>
            <p:cNvSpPr txBox="1">
              <a:spLocks noChangeArrowheads="1"/>
            </p:cNvSpPr>
            <p:nvPr/>
          </p:nvSpPr>
          <p:spPr bwMode="auto">
            <a:xfrm>
              <a:off x="2374" y="1492"/>
              <a:ext cx="1702" cy="728"/>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ja-JP" altLang="en-US" sz="1400" dirty="0"/>
                <a:t>　　　</a:t>
              </a:r>
              <a:r>
                <a:rPr lang="en-US" altLang="ja-JP" sz="1400" dirty="0"/>
                <a:t>2009</a:t>
              </a:r>
              <a:r>
                <a:rPr lang="ja-JP" altLang="en-US" sz="1400" dirty="0"/>
                <a:t>年度までの調査で</a:t>
              </a:r>
            </a:p>
            <a:p>
              <a:pPr eaLnBrk="1" hangingPunct="1">
                <a:spcBef>
                  <a:spcPct val="0"/>
                </a:spcBef>
                <a:buClrTx/>
                <a:buSzTx/>
                <a:buFontTx/>
                <a:buNone/>
              </a:pPr>
              <a:r>
                <a:rPr lang="ja-JP" altLang="en-US" sz="1400" dirty="0"/>
                <a:t>　　　確認できた調査地</a:t>
              </a:r>
            </a:p>
            <a:p>
              <a:pPr eaLnBrk="1" hangingPunct="1">
                <a:spcBef>
                  <a:spcPct val="0"/>
                </a:spcBef>
                <a:buClrTx/>
                <a:buSzTx/>
                <a:buFontTx/>
                <a:buNone/>
              </a:pPr>
              <a:r>
                <a:rPr lang="ja-JP" altLang="en-US" sz="1400" dirty="0"/>
                <a:t>　　　確認できなかった調査地</a:t>
              </a:r>
            </a:p>
            <a:p>
              <a:pPr eaLnBrk="1" hangingPunct="1">
                <a:spcBef>
                  <a:spcPct val="0"/>
                </a:spcBef>
                <a:buClrTx/>
                <a:buSzTx/>
                <a:buFontTx/>
                <a:buNone/>
              </a:pPr>
              <a:r>
                <a:rPr lang="ja-JP" altLang="en-US" sz="1400" dirty="0"/>
                <a:t>　　　過去の調査（環境省</a:t>
              </a:r>
              <a:r>
                <a:rPr lang="en-US" altLang="ja-JP" sz="1400" dirty="0"/>
                <a:t>2002</a:t>
              </a:r>
              <a:r>
                <a:rPr lang="ja-JP" altLang="en-US" sz="1400" dirty="0"/>
                <a:t>）の</a:t>
              </a:r>
            </a:p>
            <a:p>
              <a:pPr eaLnBrk="1" hangingPunct="1">
                <a:spcBef>
                  <a:spcPct val="0"/>
                </a:spcBef>
                <a:buClrTx/>
                <a:buSzTx/>
                <a:buFontTx/>
                <a:buNone/>
              </a:pPr>
              <a:r>
                <a:rPr lang="ja-JP" altLang="en-US" sz="1400" dirty="0"/>
                <a:t>　　　分布地域</a:t>
              </a:r>
              <a:endParaRPr lang="ja-JP" altLang="en-US" sz="1400" dirty="0">
                <a:solidFill>
                  <a:srgbClr val="FF0000"/>
                </a:solidFill>
              </a:endParaRPr>
            </a:p>
          </p:txBody>
        </p:sp>
        <p:sp>
          <p:nvSpPr>
            <p:cNvPr id="13" name="Oval 15"/>
            <p:cNvSpPr>
              <a:spLocks noChangeArrowheads="1"/>
            </p:cNvSpPr>
            <p:nvPr/>
          </p:nvSpPr>
          <p:spPr bwMode="auto">
            <a:xfrm>
              <a:off x="2520" y="1544"/>
              <a:ext cx="96" cy="96"/>
            </a:xfrm>
            <a:prstGeom prst="ellipse">
              <a:avLst/>
            </a:prstGeom>
            <a:solidFill>
              <a:srgbClr val="FF0000"/>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4" name="Oval 17"/>
            <p:cNvSpPr>
              <a:spLocks noChangeArrowheads="1"/>
            </p:cNvSpPr>
            <p:nvPr/>
          </p:nvSpPr>
          <p:spPr bwMode="auto">
            <a:xfrm>
              <a:off x="2520" y="1808"/>
              <a:ext cx="96" cy="96"/>
            </a:xfrm>
            <a:prstGeom prst="ellipse">
              <a:avLst/>
            </a:prstGeom>
            <a:noFill/>
            <a:ln w="9525" algn="ctr">
              <a:solidFill>
                <a:srgbClr val="000000"/>
              </a:solidFill>
              <a:round/>
              <a:headEnd/>
              <a:tailEnd/>
            </a:ln>
            <a:effectLst/>
            <a:extLst>
              <a:ext uri="{909E8E84-426E-40DD-AFC4-6F175D3DCCD1}">
                <a14:hiddenFill xmlns:a14="http://schemas.microsoft.com/office/drawing/2010/main">
                  <a:solidFill>
                    <a:srgbClr val="FF99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sp>
          <p:nvSpPr>
            <p:cNvPr id="15" name="Rectangle 19"/>
            <p:cNvSpPr>
              <a:spLocks noChangeArrowheads="1"/>
            </p:cNvSpPr>
            <p:nvPr/>
          </p:nvSpPr>
          <p:spPr bwMode="auto">
            <a:xfrm>
              <a:off x="2520" y="1936"/>
              <a:ext cx="96" cy="96"/>
            </a:xfrm>
            <a:prstGeom prst="rect">
              <a:avLst/>
            </a:prstGeom>
            <a:solidFill>
              <a:srgbClr val="3333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endParaRPr lang="ja-JP" altLang="en-US" sz="1600"/>
            </a:p>
          </p:txBody>
        </p:sp>
      </p:grpSp>
      <p:sp>
        <p:nvSpPr>
          <p:cNvPr id="16" name="正方形/長方形 15"/>
          <p:cNvSpPr/>
          <p:nvPr/>
        </p:nvSpPr>
        <p:spPr>
          <a:xfrm>
            <a:off x="7319683" y="5970494"/>
            <a:ext cx="1824317" cy="8875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85028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527050" y="0"/>
            <a:ext cx="7920038"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ja-JP" altLang="en-US" sz="3600" dirty="0">
                <a:solidFill>
                  <a:schemeClr val="tx1"/>
                </a:solidFill>
                <a:latin typeface="HGP創英角ｺﾞｼｯｸUB" panose="020B0900000000000000" pitchFamily="50" charset="-128"/>
                <a:ea typeface="HGP創英角ｺﾞｼｯｸUB" panose="020B0900000000000000" pitchFamily="50" charset="-128"/>
              </a:rPr>
              <a:t>日本の生物多様性に迫る危機</a:t>
            </a:r>
          </a:p>
        </p:txBody>
      </p:sp>
      <p:sp>
        <p:nvSpPr>
          <p:cNvPr id="3" name="Rectangle 3"/>
          <p:cNvSpPr>
            <a:spLocks noChangeArrowheads="1"/>
          </p:cNvSpPr>
          <p:nvPr/>
        </p:nvSpPr>
        <p:spPr bwMode="auto">
          <a:xfrm>
            <a:off x="1368425" y="1349375"/>
            <a:ext cx="6408738" cy="475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lnSpc>
                <a:spcPct val="90000"/>
              </a:lnSpc>
            </a:pPr>
            <a:r>
              <a:rPr lang="ja-JP" altLang="en-US" dirty="0">
                <a:solidFill>
                  <a:schemeClr val="tx1"/>
                </a:solidFill>
              </a:rPr>
              <a:t>第１の危機：</a:t>
            </a:r>
          </a:p>
          <a:p>
            <a:pPr eaLnBrk="1" hangingPunct="1">
              <a:lnSpc>
                <a:spcPct val="90000"/>
              </a:lnSpc>
              <a:buFont typeface="Wingdings" panose="05000000000000000000" pitchFamily="2" charset="2"/>
              <a:buNone/>
            </a:pPr>
            <a:r>
              <a:rPr lang="ja-JP" altLang="en-US" dirty="0">
                <a:solidFill>
                  <a:schemeClr val="tx1"/>
                </a:solidFill>
              </a:rPr>
              <a:t>　　　開発による危機　　</a:t>
            </a:r>
            <a:endParaRPr lang="ja-JP" altLang="en-US" sz="2100" dirty="0">
              <a:solidFill>
                <a:schemeClr val="tx1"/>
              </a:solidFill>
            </a:endParaRPr>
          </a:p>
          <a:p>
            <a:pPr eaLnBrk="1" hangingPunct="1">
              <a:lnSpc>
                <a:spcPct val="90000"/>
              </a:lnSpc>
              <a:spcBef>
                <a:spcPct val="60000"/>
              </a:spcBef>
            </a:pPr>
            <a:r>
              <a:rPr lang="ja-JP" altLang="en-US" dirty="0">
                <a:solidFill>
                  <a:schemeClr val="tx1"/>
                </a:solidFill>
              </a:rPr>
              <a:t>第２の危機：</a:t>
            </a:r>
          </a:p>
          <a:p>
            <a:pPr eaLnBrk="1" hangingPunct="1">
              <a:lnSpc>
                <a:spcPct val="90000"/>
              </a:lnSpc>
              <a:spcBef>
                <a:spcPct val="10000"/>
              </a:spcBef>
              <a:buFont typeface="Wingdings" panose="05000000000000000000" pitchFamily="2" charset="2"/>
              <a:buNone/>
            </a:pPr>
            <a:r>
              <a:rPr lang="ja-JP" altLang="en-US" dirty="0">
                <a:solidFill>
                  <a:schemeClr val="tx1"/>
                </a:solidFill>
              </a:rPr>
              <a:t>　　　管理放棄による危機　　</a:t>
            </a:r>
            <a:endParaRPr lang="ja-JP" altLang="en-US" sz="2100" dirty="0">
              <a:solidFill>
                <a:schemeClr val="tx1"/>
              </a:solidFill>
            </a:endParaRPr>
          </a:p>
          <a:p>
            <a:pPr eaLnBrk="1" hangingPunct="1">
              <a:lnSpc>
                <a:spcPct val="90000"/>
              </a:lnSpc>
              <a:spcBef>
                <a:spcPct val="60000"/>
              </a:spcBef>
            </a:pPr>
            <a:r>
              <a:rPr lang="ja-JP" altLang="en-US" dirty="0">
                <a:solidFill>
                  <a:schemeClr val="tx1"/>
                </a:solidFill>
              </a:rPr>
              <a:t>第３の危機：</a:t>
            </a:r>
          </a:p>
          <a:p>
            <a:pPr eaLnBrk="1" hangingPunct="1">
              <a:lnSpc>
                <a:spcPct val="90000"/>
              </a:lnSpc>
              <a:spcBef>
                <a:spcPct val="10000"/>
              </a:spcBef>
              <a:buFont typeface="Wingdings" panose="05000000000000000000" pitchFamily="2" charset="2"/>
              <a:buNone/>
            </a:pPr>
            <a:r>
              <a:rPr lang="ja-JP" altLang="en-US" dirty="0">
                <a:solidFill>
                  <a:schemeClr val="tx1"/>
                </a:solidFill>
              </a:rPr>
              <a:t>　　　移入種・化学物質による危機</a:t>
            </a:r>
          </a:p>
          <a:p>
            <a:pPr eaLnBrk="1" hangingPunct="1">
              <a:lnSpc>
                <a:spcPct val="90000"/>
              </a:lnSpc>
              <a:spcBef>
                <a:spcPct val="60000"/>
              </a:spcBef>
            </a:pPr>
            <a:r>
              <a:rPr lang="ja-JP" altLang="en-US" dirty="0">
                <a:solidFill>
                  <a:schemeClr val="tx1"/>
                </a:solidFill>
              </a:rPr>
              <a:t>第４の危機：</a:t>
            </a:r>
          </a:p>
          <a:p>
            <a:pPr eaLnBrk="1" hangingPunct="1">
              <a:lnSpc>
                <a:spcPct val="90000"/>
              </a:lnSpc>
              <a:spcBef>
                <a:spcPct val="10000"/>
              </a:spcBef>
              <a:buFont typeface="Wingdings" panose="05000000000000000000" pitchFamily="2" charset="2"/>
              <a:buNone/>
            </a:pPr>
            <a:r>
              <a:rPr lang="ja-JP" altLang="en-US" dirty="0">
                <a:solidFill>
                  <a:schemeClr val="tx1"/>
                </a:solidFill>
              </a:rPr>
              <a:t>　　　地球温暖化による危機</a:t>
            </a:r>
            <a:endParaRPr lang="ja-JP" altLang="en-US" sz="2100" dirty="0">
              <a:solidFill>
                <a:schemeClr val="tx1"/>
              </a:solidFill>
            </a:endParaRPr>
          </a:p>
        </p:txBody>
      </p:sp>
    </p:spTree>
    <p:extLst>
      <p:ext uri="{BB962C8B-B14F-4D97-AF65-F5344CB8AC3E}">
        <p14:creationId xmlns:p14="http://schemas.microsoft.com/office/powerpoint/2010/main" val="1552197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descr="90%"/>
          <p:cNvSpPr txBox="1">
            <a:spLocks noChangeArrowheads="1"/>
          </p:cNvSpPr>
          <p:nvPr/>
        </p:nvSpPr>
        <p:spPr>
          <a:xfrm>
            <a:off x="341547" y="133644"/>
            <a:ext cx="6840538" cy="1143000"/>
          </a:xfrm>
          <a:prstGeom prst="rect">
            <a:avLst/>
          </a:prstGeom>
          <a:extLst>
            <a:ext uri="{909E8E84-426E-40DD-AFC4-6F175D3DCCD1}">
              <a14:hiddenFill xmlns:a14="http://schemas.microsoft.com/office/drawing/2010/main">
                <a:pattFill prst="pct90">
                  <a:fgClr>
                    <a:schemeClr val="accent1"/>
                  </a:fgClr>
                  <a:bgClr>
                    <a:schemeClr val="bg1"/>
                  </a:bgClr>
                </a:pattFill>
              </a14:hiddenFill>
            </a:ext>
          </a:extLst>
        </p:spPr>
        <p:txBody>
          <a:bodyPr anchor="ct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国がとった対策</a:t>
            </a:r>
          </a:p>
        </p:txBody>
      </p:sp>
      <p:sp>
        <p:nvSpPr>
          <p:cNvPr id="3" name="Rectangle 2" descr="Rectangle: Click to edit Master text styles&#10;Second level&#10;Third level&#10;Fourth level&#10;Fifth level"/>
          <p:cNvSpPr txBox="1">
            <a:spLocks noChangeArrowheads="1"/>
          </p:cNvSpPr>
          <p:nvPr/>
        </p:nvSpPr>
        <p:spPr>
          <a:xfrm>
            <a:off x="414339" y="1108519"/>
            <a:ext cx="6532563" cy="697859"/>
          </a:xfrm>
          <a:prstGeom prst="rect">
            <a:avLst/>
          </a:prstGeom>
          <a:noFill/>
        </p:spPr>
        <p:txBody>
          <a:bodyPr>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buFont typeface="Wingdings" panose="05000000000000000000" pitchFamily="2" charset="2"/>
              <a:buNone/>
            </a:pPr>
            <a:r>
              <a:rPr lang="ja-JP" altLang="en-US" u="sng" dirty="0" smtClean="0">
                <a:latin typeface="HGS創英角ｺﾞｼｯｸUB" panose="020B0900000000000000" pitchFamily="50" charset="-128"/>
                <a:ea typeface="HGS創英角ｺﾞｼｯｸUB" panose="020B0900000000000000" pitchFamily="50" charset="-128"/>
              </a:rPr>
              <a:t>第</a:t>
            </a:r>
            <a:r>
              <a:rPr lang="en-US" altLang="ja-JP" u="sng" dirty="0" smtClean="0">
                <a:latin typeface="HGS創英角ｺﾞｼｯｸUB" panose="020B0900000000000000" pitchFamily="50" charset="-128"/>
                <a:ea typeface="HGS創英角ｺﾞｼｯｸUB" panose="020B0900000000000000" pitchFamily="50" charset="-128"/>
              </a:rPr>
              <a:t>2</a:t>
            </a:r>
            <a:r>
              <a:rPr lang="ja-JP" altLang="en-US" u="sng" dirty="0" smtClean="0">
                <a:latin typeface="HGS創英角ｺﾞｼｯｸUB" panose="020B0900000000000000" pitchFamily="50" charset="-128"/>
                <a:ea typeface="HGS創英角ｺﾞｼｯｸUB" panose="020B0900000000000000" pitchFamily="50" charset="-128"/>
              </a:rPr>
              <a:t>次生物多様性国家戦略（</a:t>
            </a:r>
            <a:r>
              <a:rPr lang="en-US" altLang="ja-JP" u="sng" dirty="0" smtClean="0">
                <a:latin typeface="HGS創英角ｺﾞｼｯｸUB" panose="020B0900000000000000" pitchFamily="50" charset="-128"/>
                <a:ea typeface="HGS創英角ｺﾞｼｯｸUB" panose="020B0900000000000000" pitchFamily="50" charset="-128"/>
              </a:rPr>
              <a:t>2002</a:t>
            </a:r>
            <a:r>
              <a:rPr lang="ja-JP" altLang="en-US" u="sng" dirty="0" smtClean="0">
                <a:latin typeface="HGS創英角ｺﾞｼｯｸUB" panose="020B0900000000000000" pitchFamily="50" charset="-128"/>
                <a:ea typeface="HGS創英角ｺﾞｼｯｸUB" panose="020B0900000000000000" pitchFamily="50" charset="-128"/>
              </a:rPr>
              <a:t>年）</a:t>
            </a:r>
            <a:endParaRPr lang="ja-JP" altLang="en-US" u="sng" dirty="0">
              <a:latin typeface="HGS創英角ｺﾞｼｯｸUB" panose="020B0900000000000000" pitchFamily="50" charset="-128"/>
              <a:ea typeface="HGS創英角ｺﾞｼｯｸUB" panose="020B0900000000000000" pitchFamily="50" charset="-128"/>
            </a:endParaRPr>
          </a:p>
        </p:txBody>
      </p:sp>
      <p:pic>
        <p:nvPicPr>
          <p:cNvPr id="4" name="Picture 4" descr="国家戦略表紙"/>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6311" y="1889909"/>
            <a:ext cx="2933700" cy="42418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sp>
        <p:nvSpPr>
          <p:cNvPr id="5" name="Rectangle 5"/>
          <p:cNvSpPr>
            <a:spLocks noChangeArrowheads="1"/>
          </p:cNvSpPr>
          <p:nvPr/>
        </p:nvSpPr>
        <p:spPr bwMode="auto">
          <a:xfrm>
            <a:off x="488971" y="1844874"/>
            <a:ext cx="4938712" cy="369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sz="2600" dirty="0"/>
              <a:t>絶滅の防止と生態系の保全</a:t>
            </a:r>
          </a:p>
          <a:p>
            <a:pPr eaLnBrk="1" hangingPunct="1"/>
            <a:r>
              <a:rPr lang="ja-JP" altLang="en-US" sz="2600" dirty="0"/>
              <a:t>里地里山の保全</a:t>
            </a:r>
          </a:p>
          <a:p>
            <a:pPr eaLnBrk="1" hangingPunct="1"/>
            <a:r>
              <a:rPr lang="ja-JP" altLang="en-US" sz="2600" dirty="0"/>
              <a:t>自然の再生</a:t>
            </a:r>
          </a:p>
          <a:p>
            <a:pPr eaLnBrk="1" hangingPunct="1"/>
            <a:r>
              <a:rPr lang="ja-JP" altLang="en-US" sz="2600" dirty="0"/>
              <a:t>移入種対策</a:t>
            </a:r>
          </a:p>
          <a:p>
            <a:pPr eaLnBrk="1" hangingPunct="1"/>
            <a:r>
              <a:rPr lang="ja-JP" altLang="en-US" sz="2600" b="1" dirty="0">
                <a:solidFill>
                  <a:srgbClr val="FF0000"/>
                </a:solidFill>
              </a:rPr>
              <a:t>モニタリングサイト１０００</a:t>
            </a:r>
          </a:p>
          <a:p>
            <a:pPr eaLnBrk="1" hangingPunct="1"/>
            <a:r>
              <a:rPr lang="ja-JP" altLang="en-US" sz="2600" dirty="0"/>
              <a:t>市民参加・環境学習</a:t>
            </a:r>
          </a:p>
          <a:p>
            <a:pPr eaLnBrk="1" hangingPunct="1"/>
            <a:r>
              <a:rPr lang="ja-JP" altLang="en-US" sz="2600" dirty="0"/>
              <a:t>国際協力</a:t>
            </a:r>
          </a:p>
        </p:txBody>
      </p:sp>
      <p:sp>
        <p:nvSpPr>
          <p:cNvPr id="6" name="Text Box 6"/>
          <p:cNvSpPr txBox="1">
            <a:spLocks noChangeArrowheads="1"/>
          </p:cNvSpPr>
          <p:nvPr/>
        </p:nvSpPr>
        <p:spPr bwMode="auto">
          <a:xfrm>
            <a:off x="2064779" y="5446290"/>
            <a:ext cx="3394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50000"/>
              </a:spcBef>
              <a:buClrTx/>
              <a:buSzTx/>
              <a:buFontTx/>
              <a:buNone/>
            </a:pPr>
            <a:r>
              <a:rPr lang="en-US" altLang="ja-JP" sz="2400" u="sng" dirty="0"/>
              <a:t>2003</a:t>
            </a:r>
            <a:r>
              <a:rPr lang="ja-JP" altLang="en-US" sz="2400" u="sng" dirty="0"/>
              <a:t>年から事業開始</a:t>
            </a:r>
          </a:p>
        </p:txBody>
      </p:sp>
    </p:spTree>
    <p:extLst>
      <p:ext uri="{BB962C8B-B14F-4D97-AF65-F5344CB8AC3E}">
        <p14:creationId xmlns:p14="http://schemas.microsoft.com/office/powerpoint/2010/main" val="756901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41797" y="1192213"/>
            <a:ext cx="6096000" cy="566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descr="90%"/>
          <p:cNvSpPr txBox="1">
            <a:spLocks noChangeArrowheads="1"/>
          </p:cNvSpPr>
          <p:nvPr/>
        </p:nvSpPr>
        <p:spPr>
          <a:xfrm>
            <a:off x="363632" y="292099"/>
            <a:ext cx="8905873" cy="655641"/>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2800" dirty="0" smtClean="0">
                <a:latin typeface="HGS創英角ｺﾞｼｯｸUB" panose="020B0900000000000000" pitchFamily="50" charset="-128"/>
                <a:ea typeface="HGS創英角ｺﾞｼｯｸUB" panose="020B0900000000000000" pitchFamily="50" charset="-128"/>
              </a:rPr>
              <a:t>重要生態系監視地域モニタリング推進事業 </a:t>
            </a:r>
          </a:p>
        </p:txBody>
      </p:sp>
      <p:sp>
        <p:nvSpPr>
          <p:cNvPr id="4" name="Rectangle 9" descr="Rectangle: Click to edit Master text styles&#10;Second level&#10;Third level&#10;Fourth level&#10;Fifth level"/>
          <p:cNvSpPr txBox="1">
            <a:spLocks noChangeArrowheads="1"/>
          </p:cNvSpPr>
          <p:nvPr/>
        </p:nvSpPr>
        <p:spPr>
          <a:xfrm>
            <a:off x="555780" y="855328"/>
            <a:ext cx="8410575" cy="809625"/>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80000"/>
              </a:lnSpc>
              <a:buFont typeface="Wingdings" panose="05000000000000000000" pitchFamily="2" charset="2"/>
              <a:buNone/>
            </a:pPr>
            <a:r>
              <a:rPr lang="ja-JP" altLang="en-US" sz="3600" b="1" u="sng" dirty="0" smtClean="0">
                <a:ea typeface="HG創英角ｺﾞｼｯｸUB" panose="020B0909000000000000" pitchFamily="49" charset="-128"/>
              </a:rPr>
              <a:t>モニタリングサイト</a:t>
            </a:r>
            <a:r>
              <a:rPr lang="en-US" altLang="ja-JP" sz="3600" b="1" u="sng" dirty="0" smtClean="0">
                <a:ea typeface="HG創英角ｺﾞｼｯｸUB" panose="020B0909000000000000" pitchFamily="49" charset="-128"/>
              </a:rPr>
              <a:t>1000</a:t>
            </a:r>
            <a:r>
              <a:rPr lang="ja-JP" altLang="en-US" sz="1900" dirty="0" smtClean="0">
                <a:ea typeface="HG創英角ｺﾞｼｯｸUB" panose="020B0909000000000000" pitchFamily="49" charset="-128"/>
              </a:rPr>
              <a:t>（略して</a:t>
            </a:r>
            <a:r>
              <a:rPr lang="ja-JP" altLang="en-US" sz="2500" b="1" dirty="0" smtClean="0">
                <a:ea typeface="HG創英角ｺﾞｼｯｸUB" panose="020B0909000000000000" pitchFamily="49" charset="-128"/>
              </a:rPr>
              <a:t>モニ</a:t>
            </a:r>
            <a:r>
              <a:rPr lang="en-US" altLang="ja-JP" sz="2500" b="1" dirty="0" smtClean="0">
                <a:ea typeface="HG創英角ｺﾞｼｯｸUB" panose="020B0909000000000000" pitchFamily="49" charset="-128"/>
              </a:rPr>
              <a:t>1000</a:t>
            </a:r>
            <a:r>
              <a:rPr lang="ja-JP" altLang="en-US" sz="1900" dirty="0" smtClean="0">
                <a:ea typeface="HG創英角ｺﾞｼｯｸUB" panose="020B0909000000000000" pitchFamily="49" charset="-128"/>
              </a:rPr>
              <a:t>）</a:t>
            </a:r>
            <a:endParaRPr lang="ja-JP" altLang="en-US" sz="1900" dirty="0">
              <a:ea typeface="HG創英角ｺﾞｼｯｸUB" panose="020B0909000000000000" pitchFamily="49" charset="-128"/>
            </a:endParaRPr>
          </a:p>
        </p:txBody>
      </p:sp>
      <p:sp>
        <p:nvSpPr>
          <p:cNvPr id="5" name="Rectangle 8"/>
          <p:cNvSpPr>
            <a:spLocks noChangeArrowheads="1"/>
          </p:cNvSpPr>
          <p:nvPr/>
        </p:nvSpPr>
        <p:spPr bwMode="auto">
          <a:xfrm>
            <a:off x="434975" y="1568450"/>
            <a:ext cx="3536950" cy="1371600"/>
          </a:xfrm>
          <a:prstGeom prst="rect">
            <a:avLst/>
          </a:prstGeom>
          <a:solidFill>
            <a:schemeClr val="bg1">
              <a:alpha val="50195"/>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sz="2600" b="1">
                <a:solidFill>
                  <a:schemeClr val="tx1"/>
                </a:solidFill>
              </a:rPr>
              <a:t>実施者</a:t>
            </a:r>
          </a:p>
          <a:p>
            <a:pPr lvl="1" eaLnBrk="1" hangingPunct="1"/>
            <a:r>
              <a:rPr lang="ja-JP" altLang="en-US" sz="3200" b="1">
                <a:solidFill>
                  <a:srgbClr val="000000"/>
                </a:solidFill>
              </a:rPr>
              <a:t>環境省</a:t>
            </a:r>
          </a:p>
        </p:txBody>
      </p:sp>
      <p:sp>
        <p:nvSpPr>
          <p:cNvPr id="6" name="Rectangle 10"/>
          <p:cNvSpPr>
            <a:spLocks noChangeArrowheads="1"/>
          </p:cNvSpPr>
          <p:nvPr/>
        </p:nvSpPr>
        <p:spPr bwMode="auto">
          <a:xfrm>
            <a:off x="434979" y="2746375"/>
            <a:ext cx="5775325" cy="1149350"/>
          </a:xfrm>
          <a:prstGeom prst="rect">
            <a:avLst/>
          </a:prstGeom>
          <a:solidFill>
            <a:schemeClr val="bg1">
              <a:alpha val="50195"/>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sz="2600" b="1" dirty="0">
                <a:solidFill>
                  <a:schemeClr val="tx1"/>
                </a:solidFill>
              </a:rPr>
              <a:t>期間</a:t>
            </a:r>
          </a:p>
          <a:p>
            <a:pPr lvl="1" eaLnBrk="1" hangingPunct="1"/>
            <a:r>
              <a:rPr lang="en-US" altLang="ja-JP" sz="3200" b="1" dirty="0">
                <a:solidFill>
                  <a:srgbClr val="000000"/>
                </a:solidFill>
              </a:rPr>
              <a:t>100</a:t>
            </a:r>
            <a:r>
              <a:rPr lang="ja-JP" altLang="en-US" sz="3200" b="1" dirty="0">
                <a:solidFill>
                  <a:srgbClr val="000000"/>
                </a:solidFill>
              </a:rPr>
              <a:t>年程度</a:t>
            </a:r>
          </a:p>
        </p:txBody>
      </p:sp>
      <p:sp>
        <p:nvSpPr>
          <p:cNvPr id="7" name="Rectangle 11"/>
          <p:cNvSpPr>
            <a:spLocks noChangeArrowheads="1"/>
          </p:cNvSpPr>
          <p:nvPr/>
        </p:nvSpPr>
        <p:spPr bwMode="auto">
          <a:xfrm>
            <a:off x="434979" y="3890963"/>
            <a:ext cx="8482013" cy="2017712"/>
          </a:xfrm>
          <a:prstGeom prst="rect">
            <a:avLst/>
          </a:prstGeom>
          <a:solidFill>
            <a:schemeClr val="bg1">
              <a:alpha val="50195"/>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sz="2600" b="1" dirty="0">
                <a:solidFill>
                  <a:schemeClr val="tx1"/>
                </a:solidFill>
              </a:rPr>
              <a:t>対象</a:t>
            </a:r>
          </a:p>
          <a:p>
            <a:pPr lvl="1" eaLnBrk="1" hangingPunct="1"/>
            <a:r>
              <a:rPr lang="ja-JP" altLang="en-US" sz="2400" b="1" dirty="0">
                <a:solidFill>
                  <a:srgbClr val="000000"/>
                </a:solidFill>
              </a:rPr>
              <a:t>１０００箇所程度の調査サイト</a:t>
            </a:r>
          </a:p>
          <a:p>
            <a:pPr lvl="1" eaLnBrk="1" hangingPunct="1"/>
            <a:r>
              <a:rPr lang="ja-JP" altLang="en-US" sz="2400" b="1" dirty="0">
                <a:solidFill>
                  <a:srgbClr val="000000"/>
                </a:solidFill>
              </a:rPr>
              <a:t>森林や里地里山など、</a:t>
            </a:r>
            <a:r>
              <a:rPr lang="ja-JP" altLang="en-US" sz="2400" b="1" dirty="0">
                <a:solidFill>
                  <a:srgbClr val="1C1C1C"/>
                </a:solidFill>
              </a:rPr>
              <a:t>景観タイプ</a:t>
            </a:r>
            <a:r>
              <a:rPr lang="ja-JP" altLang="en-US" sz="2400" b="1" dirty="0">
                <a:solidFill>
                  <a:srgbClr val="000000"/>
                </a:solidFill>
              </a:rPr>
              <a:t>ごとに実施方法が異なる</a:t>
            </a:r>
          </a:p>
          <a:p>
            <a:pPr lvl="1" eaLnBrk="1" hangingPunct="1"/>
            <a:r>
              <a:rPr lang="ja-JP" altLang="en-US" sz="2400" b="1" dirty="0">
                <a:solidFill>
                  <a:srgbClr val="FF0000"/>
                </a:solidFill>
              </a:rPr>
              <a:t>里地里山の分野</a:t>
            </a:r>
            <a:r>
              <a:rPr lang="ja-JP" altLang="en-US" sz="2400" b="1" dirty="0">
                <a:solidFill>
                  <a:srgbClr val="1C1C1C"/>
                </a:solidFill>
              </a:rPr>
              <a:t> は</a:t>
            </a:r>
            <a:r>
              <a:rPr lang="en-US" altLang="ja-JP" sz="2400" dirty="0" smtClean="0">
                <a:solidFill>
                  <a:srgbClr val="000000"/>
                </a:solidFill>
              </a:rPr>
              <a:t>(</a:t>
            </a:r>
            <a:r>
              <a:rPr lang="ja-JP" altLang="en-US" sz="2400" b="1" dirty="0" smtClean="0">
                <a:solidFill>
                  <a:srgbClr val="000000"/>
                </a:solidFill>
              </a:rPr>
              <a:t>公財</a:t>
            </a:r>
            <a:r>
              <a:rPr lang="en-US" altLang="ja-JP" sz="2400" dirty="0">
                <a:solidFill>
                  <a:srgbClr val="000000"/>
                </a:solidFill>
              </a:rPr>
              <a:t>)</a:t>
            </a:r>
            <a:r>
              <a:rPr lang="ja-JP" altLang="en-US" sz="2400" b="1" dirty="0">
                <a:solidFill>
                  <a:srgbClr val="000000"/>
                </a:solidFill>
              </a:rPr>
              <a:t>日本自然保護協会が事務局を</a:t>
            </a:r>
          </a:p>
          <a:p>
            <a:pPr lvl="1" eaLnBrk="1" hangingPunct="1">
              <a:buFont typeface="Wingdings" panose="05000000000000000000" pitchFamily="2" charset="2"/>
              <a:buNone/>
            </a:pPr>
            <a:r>
              <a:rPr lang="ja-JP" altLang="en-US" sz="2400" b="1" dirty="0">
                <a:solidFill>
                  <a:srgbClr val="000000"/>
                </a:solidFill>
              </a:rPr>
              <a:t>　 担当</a:t>
            </a:r>
          </a:p>
        </p:txBody>
      </p:sp>
      <p:sp>
        <p:nvSpPr>
          <p:cNvPr id="8" name="Text Box 14"/>
          <p:cNvSpPr txBox="1">
            <a:spLocks noChangeArrowheads="1"/>
          </p:cNvSpPr>
          <p:nvPr/>
        </p:nvSpPr>
        <p:spPr bwMode="auto">
          <a:xfrm>
            <a:off x="4643442" y="1808163"/>
            <a:ext cx="1716087"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3"/>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4"/>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ja-JP" altLang="en-US" sz="1400">
                <a:solidFill>
                  <a:schemeClr val="tx1"/>
                </a:solidFill>
                <a:latin typeface="Arial" panose="020B0604020202020204" pitchFamily="34" charset="0"/>
                <a:ea typeface="HGP創英角ｺﾞｼｯｸUB" panose="020B0900000000000000" pitchFamily="50" charset="-128"/>
              </a:rPr>
              <a:t>凡例</a:t>
            </a:r>
          </a:p>
          <a:p>
            <a:pPr eaLnBrk="1" hangingPunct="1">
              <a:spcBef>
                <a:spcPct val="0"/>
              </a:spcBef>
              <a:buClrTx/>
              <a:buSzTx/>
              <a:buFontTx/>
              <a:buNone/>
            </a:pPr>
            <a:r>
              <a:rPr lang="ja-JP" altLang="en-US" sz="1000">
                <a:solidFill>
                  <a:srgbClr val="663300"/>
                </a:solidFill>
                <a:latin typeface="Arial" panose="020B0604020202020204" pitchFamily="34" charset="0"/>
                <a:ea typeface="HGP創英角ｺﾞｼｯｸUB" panose="020B0900000000000000" pitchFamily="50" charset="-128"/>
              </a:rPr>
              <a:t>　●</a:t>
            </a:r>
            <a:r>
              <a:rPr lang="ja-JP" altLang="en-US" sz="1000">
                <a:solidFill>
                  <a:schemeClr val="tx1"/>
                </a:solidFill>
                <a:latin typeface="Arial" panose="020B0604020202020204" pitchFamily="34" charset="0"/>
                <a:ea typeface="HGP創英角ｺﾞｼｯｸUB" panose="020B0900000000000000" pitchFamily="50" charset="-128"/>
              </a:rPr>
              <a:t>高山帯</a:t>
            </a:r>
          </a:p>
          <a:p>
            <a:pPr eaLnBrk="1" hangingPunct="1">
              <a:spcBef>
                <a:spcPct val="0"/>
              </a:spcBef>
              <a:buClrTx/>
              <a:buSzTx/>
              <a:buFontTx/>
              <a:buNone/>
            </a:pPr>
            <a:r>
              <a:rPr lang="ja-JP" altLang="en-US" sz="1000">
                <a:solidFill>
                  <a:srgbClr val="008080"/>
                </a:solidFill>
                <a:latin typeface="Arial" panose="020B0604020202020204" pitchFamily="34" charset="0"/>
                <a:ea typeface="HGP創英角ｺﾞｼｯｸUB" panose="020B0900000000000000" pitchFamily="50" charset="-128"/>
              </a:rPr>
              <a:t>　●</a:t>
            </a:r>
            <a:r>
              <a:rPr lang="ja-JP" altLang="en-US" sz="1000">
                <a:solidFill>
                  <a:schemeClr val="tx1"/>
                </a:solidFill>
                <a:latin typeface="Arial" panose="020B0604020202020204" pitchFamily="34" charset="0"/>
                <a:ea typeface="HGP創英角ｺﾞｼｯｸUB" panose="020B0900000000000000" pitchFamily="50" charset="-128"/>
              </a:rPr>
              <a:t>森林・草原</a:t>
            </a:r>
          </a:p>
          <a:p>
            <a:pPr eaLnBrk="1" hangingPunct="1">
              <a:spcBef>
                <a:spcPct val="0"/>
              </a:spcBef>
              <a:buClrTx/>
              <a:buSzTx/>
              <a:buFontTx/>
              <a:buNone/>
            </a:pPr>
            <a:r>
              <a:rPr lang="ja-JP" altLang="en-US" sz="1000">
                <a:solidFill>
                  <a:srgbClr val="FF9933"/>
                </a:solidFill>
                <a:latin typeface="Arial" panose="020B0604020202020204" pitchFamily="34" charset="0"/>
                <a:ea typeface="HGP創英角ｺﾞｼｯｸUB" panose="020B0900000000000000" pitchFamily="50" charset="-128"/>
              </a:rPr>
              <a:t>　●</a:t>
            </a:r>
            <a:r>
              <a:rPr lang="ja-JP" altLang="en-US" sz="1000">
                <a:solidFill>
                  <a:schemeClr val="tx1"/>
                </a:solidFill>
                <a:latin typeface="Arial" panose="020B0604020202020204" pitchFamily="34" charset="0"/>
                <a:ea typeface="HGP創英角ｺﾞｼｯｸUB" panose="020B0900000000000000" pitchFamily="50" charset="-128"/>
              </a:rPr>
              <a:t>里地里山</a:t>
            </a:r>
          </a:p>
          <a:p>
            <a:pPr eaLnBrk="1" hangingPunct="1">
              <a:spcBef>
                <a:spcPct val="0"/>
              </a:spcBef>
              <a:buClrTx/>
              <a:buSzTx/>
              <a:buFontTx/>
              <a:buNone/>
            </a:pPr>
            <a:r>
              <a:rPr lang="ja-JP" altLang="en-US" sz="1000">
                <a:solidFill>
                  <a:srgbClr val="0000FF"/>
                </a:solidFill>
                <a:latin typeface="Arial" panose="020B0604020202020204" pitchFamily="34" charset="0"/>
                <a:ea typeface="HGP創英角ｺﾞｼｯｸUB" panose="020B0900000000000000" pitchFamily="50" charset="-128"/>
              </a:rPr>
              <a:t>　●</a:t>
            </a:r>
            <a:r>
              <a:rPr lang="ja-JP" altLang="en-US" sz="1000">
                <a:solidFill>
                  <a:srgbClr val="66FFFF"/>
                </a:solidFill>
                <a:latin typeface="Arial" panose="020B0604020202020204" pitchFamily="34" charset="0"/>
                <a:ea typeface="HGP創英角ｺﾞｼｯｸUB" panose="020B0900000000000000" pitchFamily="50" charset="-128"/>
              </a:rPr>
              <a:t>●</a:t>
            </a:r>
            <a:r>
              <a:rPr lang="ja-JP" altLang="en-US" sz="1000">
                <a:solidFill>
                  <a:schemeClr val="tx1"/>
                </a:solidFill>
                <a:latin typeface="Arial" panose="020B0604020202020204" pitchFamily="34" charset="0"/>
                <a:ea typeface="HGP創英角ｺﾞｼｯｸUB" panose="020B0900000000000000" pitchFamily="50" charset="-128"/>
              </a:rPr>
              <a:t>湖沼・湿原</a:t>
            </a:r>
          </a:p>
          <a:p>
            <a:pPr eaLnBrk="1" hangingPunct="1">
              <a:spcBef>
                <a:spcPct val="0"/>
              </a:spcBef>
              <a:buClrTx/>
              <a:buSzTx/>
              <a:buFontTx/>
              <a:buNone/>
            </a:pPr>
            <a:r>
              <a:rPr lang="ja-JP" altLang="en-US" sz="1000">
                <a:solidFill>
                  <a:schemeClr val="bg2"/>
                </a:solidFill>
                <a:latin typeface="Arial" panose="020B0604020202020204" pitchFamily="34" charset="0"/>
                <a:ea typeface="HGP創英角ｺﾞｼｯｸUB" panose="020B0900000000000000" pitchFamily="50" charset="-128"/>
              </a:rPr>
              <a:t>　●</a:t>
            </a:r>
            <a:r>
              <a:rPr lang="ja-JP" altLang="en-US" sz="1000">
                <a:solidFill>
                  <a:schemeClr val="tx1"/>
                </a:solidFill>
                <a:latin typeface="Arial" panose="020B0604020202020204" pitchFamily="34" charset="0"/>
                <a:ea typeface="HGP創英角ｺﾞｼｯｸUB" panose="020B0900000000000000" pitchFamily="50" charset="-128"/>
              </a:rPr>
              <a:t>砂浜</a:t>
            </a:r>
          </a:p>
          <a:p>
            <a:pPr eaLnBrk="1" hangingPunct="1">
              <a:spcBef>
                <a:spcPct val="0"/>
              </a:spcBef>
              <a:buClrTx/>
              <a:buSzTx/>
              <a:buFontTx/>
              <a:buNone/>
            </a:pPr>
            <a:r>
              <a:rPr lang="ja-JP" altLang="en-US" sz="1000">
                <a:solidFill>
                  <a:srgbClr val="9900FF"/>
                </a:solidFill>
                <a:latin typeface="Arial" panose="020B0604020202020204" pitchFamily="34" charset="0"/>
                <a:ea typeface="HGP創英角ｺﾞｼｯｸUB" panose="020B0900000000000000" pitchFamily="50" charset="-128"/>
              </a:rPr>
              <a:t>　●</a:t>
            </a:r>
            <a:r>
              <a:rPr lang="ja-JP" altLang="en-US" sz="1000">
                <a:solidFill>
                  <a:schemeClr val="tx1"/>
                </a:solidFill>
                <a:latin typeface="Arial" panose="020B0604020202020204" pitchFamily="34" charset="0"/>
                <a:ea typeface="HGP創英角ｺﾞｼｯｸUB" panose="020B0900000000000000" pitchFamily="50" charset="-128"/>
              </a:rPr>
              <a:t>磯・アマモ場・藻場</a:t>
            </a:r>
          </a:p>
          <a:p>
            <a:pPr eaLnBrk="1" hangingPunct="1">
              <a:spcBef>
                <a:spcPct val="0"/>
              </a:spcBef>
              <a:buClrTx/>
              <a:buSzTx/>
              <a:buFontTx/>
              <a:buNone/>
            </a:pPr>
            <a:r>
              <a:rPr lang="ja-JP" altLang="en-US" sz="1000">
                <a:solidFill>
                  <a:srgbClr val="CC99FF"/>
                </a:solidFill>
                <a:latin typeface="Arial" panose="020B0604020202020204" pitchFamily="34" charset="0"/>
                <a:ea typeface="HGP創英角ｺﾞｼｯｸUB" panose="020B0900000000000000" pitchFamily="50" charset="-128"/>
              </a:rPr>
              <a:t>　●</a:t>
            </a:r>
            <a:r>
              <a:rPr lang="ja-JP" altLang="en-US" sz="1000">
                <a:solidFill>
                  <a:schemeClr val="tx1"/>
                </a:solidFill>
                <a:latin typeface="Arial" panose="020B0604020202020204" pitchFamily="34" charset="0"/>
                <a:ea typeface="HGP創英角ｺﾞｼｯｸUB" panose="020B0900000000000000" pitchFamily="50" charset="-128"/>
              </a:rPr>
              <a:t>干潟</a:t>
            </a:r>
          </a:p>
          <a:p>
            <a:pPr eaLnBrk="1" hangingPunct="1">
              <a:spcBef>
                <a:spcPct val="0"/>
              </a:spcBef>
              <a:buClrTx/>
              <a:buSzTx/>
              <a:buFontTx/>
              <a:buNone/>
            </a:pPr>
            <a:r>
              <a:rPr lang="ja-JP" altLang="en-US" sz="1000">
                <a:solidFill>
                  <a:schemeClr val="tx1"/>
                </a:solidFill>
                <a:latin typeface="Arial" panose="020B0604020202020204" pitchFamily="34" charset="0"/>
                <a:ea typeface="HGP創英角ｺﾞｼｯｸUB" panose="020B0900000000000000" pitchFamily="50" charset="-128"/>
              </a:rPr>
              <a:t>　●サンゴ礁</a:t>
            </a:r>
          </a:p>
          <a:p>
            <a:pPr eaLnBrk="1" hangingPunct="1">
              <a:spcBef>
                <a:spcPct val="0"/>
              </a:spcBef>
              <a:buClrTx/>
              <a:buSzTx/>
              <a:buFontTx/>
              <a:buNone/>
            </a:pPr>
            <a:r>
              <a:rPr lang="ja-JP" altLang="en-US" sz="1000">
                <a:solidFill>
                  <a:schemeClr val="tx1"/>
                </a:solidFill>
                <a:latin typeface="Arial" panose="020B0604020202020204" pitchFamily="34" charset="0"/>
                <a:ea typeface="HGP創英角ｺﾞｼｯｸUB" panose="020B0900000000000000" pitchFamily="50" charset="-128"/>
              </a:rPr>
              <a:t>　</a:t>
            </a:r>
            <a:r>
              <a:rPr lang="ja-JP" altLang="en-US" sz="1000">
                <a:solidFill>
                  <a:srgbClr val="FF33CC"/>
                </a:solidFill>
                <a:latin typeface="Arial" panose="020B0604020202020204" pitchFamily="34" charset="0"/>
                <a:ea typeface="HGP創英角ｺﾞｼｯｸUB" panose="020B0900000000000000" pitchFamily="50" charset="-128"/>
              </a:rPr>
              <a:t>●</a:t>
            </a:r>
            <a:r>
              <a:rPr lang="ja-JP" altLang="en-US" sz="1000">
                <a:solidFill>
                  <a:schemeClr val="tx1"/>
                </a:solidFill>
                <a:latin typeface="Arial" panose="020B0604020202020204" pitchFamily="34" charset="0"/>
                <a:ea typeface="HGP創英角ｺﾞｼｯｸUB" panose="020B0900000000000000" pitchFamily="50" charset="-128"/>
              </a:rPr>
              <a:t>島嶼</a:t>
            </a:r>
          </a:p>
        </p:txBody>
      </p:sp>
    </p:spTree>
    <p:extLst>
      <p:ext uri="{BB962C8B-B14F-4D97-AF65-F5344CB8AC3E}">
        <p14:creationId xmlns:p14="http://schemas.microsoft.com/office/powerpoint/2010/main" val="2388507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descr="90%"/>
          <p:cNvSpPr txBox="1">
            <a:spLocks noChangeArrowheads="1"/>
          </p:cNvSpPr>
          <p:nvPr/>
        </p:nvSpPr>
        <p:spPr>
          <a:xfrm>
            <a:off x="369020" y="459478"/>
            <a:ext cx="7886700" cy="902147"/>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プロジェクトの目的</a:t>
            </a:r>
            <a:endParaRPr lang="en-US" altLang="ja-JP" sz="3600" dirty="0" smtClean="0">
              <a:latin typeface="HGS創英角ｺﾞｼｯｸUB" panose="020B0900000000000000" pitchFamily="50" charset="-128"/>
              <a:ea typeface="HGS創英角ｺﾞｼｯｸUB" panose="020B0900000000000000" pitchFamily="50" charset="-128"/>
            </a:endParaRPr>
          </a:p>
        </p:txBody>
      </p:sp>
      <p:sp>
        <p:nvSpPr>
          <p:cNvPr id="3" name="Rectangle 16" descr="Rectangle: Click to edit Master text styles&#10;Second level&#10;Third level&#10;Fourth level&#10;Fifth level"/>
          <p:cNvSpPr txBox="1">
            <a:spLocks noChangeArrowheads="1"/>
          </p:cNvSpPr>
          <p:nvPr/>
        </p:nvSpPr>
        <p:spPr>
          <a:xfrm>
            <a:off x="544807" y="1434272"/>
            <a:ext cx="8433290" cy="2246313"/>
          </a:xfrm>
          <a:prstGeom prst="rect">
            <a:avLst/>
          </a:prstGeom>
        </p:spPr>
        <p:txBody>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buFont typeface="Wingdings" panose="05000000000000000000" pitchFamily="2" charset="2"/>
              <a:buNone/>
            </a:pPr>
            <a:endParaRPr lang="ja-JP" altLang="en-US" sz="3200" b="1" u="wavyHeavy" dirty="0">
              <a:uFill>
                <a:solidFill>
                  <a:srgbClr val="FF0000"/>
                </a:solidFill>
              </a:uFill>
              <a:latin typeface="ＭＳ Ｐゴシック" panose="020B0600070205080204" pitchFamily="50" charset="-128"/>
              <a:ea typeface="ＭＳ Ｐゴシック" panose="020B0600070205080204" pitchFamily="50" charset="-128"/>
            </a:endParaRPr>
          </a:p>
        </p:txBody>
      </p:sp>
      <p:sp>
        <p:nvSpPr>
          <p:cNvPr id="4" name="Rectangle 18" descr="Rectangle: Click to edit Master text styles&#10;Second level&#10;Third level&#10;Fourth level&#10;Fifth level"/>
          <p:cNvSpPr>
            <a:spLocks noChangeArrowheads="1"/>
          </p:cNvSpPr>
          <p:nvPr/>
        </p:nvSpPr>
        <p:spPr bwMode="auto">
          <a:xfrm>
            <a:off x="872018" y="1262084"/>
            <a:ext cx="7590663" cy="4754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a:buNone/>
            </a:pPr>
            <a:r>
              <a:rPr lang="ja-JP" altLang="en-US" sz="3200" b="1" u="sng" dirty="0">
                <a:latin typeface="ＭＳ Ｐゴシック" panose="020B0600070205080204" pitchFamily="50" charset="-128"/>
              </a:rPr>
              <a:t>モニ</a:t>
            </a:r>
            <a:r>
              <a:rPr lang="en-US" altLang="ja-JP" sz="3200" b="1" u="sng" dirty="0">
                <a:latin typeface="ＭＳ Ｐゴシック" panose="020B0600070205080204" pitchFamily="50" charset="-128"/>
              </a:rPr>
              <a:t>1000</a:t>
            </a:r>
            <a:r>
              <a:rPr lang="ja-JP" altLang="en-US" sz="3200" b="1" u="sng" dirty="0">
                <a:latin typeface="ＭＳ Ｐゴシック" panose="020B0600070205080204" pitchFamily="50" charset="-128"/>
              </a:rPr>
              <a:t>全体の目的</a:t>
            </a:r>
          </a:p>
          <a:p>
            <a:pPr lvl="1"/>
            <a:r>
              <a:rPr lang="ja-JP" altLang="en-US" sz="3200" dirty="0">
                <a:latin typeface="ＭＳ Ｐゴシック" panose="020B0600070205080204" pitchFamily="50" charset="-128"/>
              </a:rPr>
              <a:t>基礎的な環境情報の収集を長期</a:t>
            </a:r>
            <a:r>
              <a:rPr lang="ja-JP" altLang="en-US" sz="3200" dirty="0" smtClean="0">
                <a:latin typeface="ＭＳ Ｐゴシック" panose="020B0600070205080204" pitchFamily="50" charset="-128"/>
              </a:rPr>
              <a:t>に</a:t>
            </a:r>
            <a:endParaRPr lang="en-US" altLang="ja-JP" sz="3200" dirty="0" smtClean="0">
              <a:latin typeface="ＭＳ Ｐゴシック" panose="020B0600070205080204" pitchFamily="50" charset="-128"/>
            </a:endParaRPr>
          </a:p>
          <a:p>
            <a:pPr marL="457200" lvl="1" indent="0">
              <a:buNone/>
            </a:pPr>
            <a:r>
              <a:rPr lang="ja-JP" altLang="en-US" sz="3200" dirty="0" smtClean="0">
                <a:latin typeface="ＭＳ Ｐゴシック" panose="020B0600070205080204" pitchFamily="50" charset="-128"/>
              </a:rPr>
              <a:t>　わたって</a:t>
            </a:r>
            <a:r>
              <a:rPr lang="ja-JP" altLang="en-US" sz="3200" dirty="0">
                <a:latin typeface="ＭＳ Ｐゴシック" panose="020B0600070205080204" pitchFamily="50" charset="-128"/>
              </a:rPr>
              <a:t>継続</a:t>
            </a:r>
            <a:r>
              <a:rPr lang="ja-JP" altLang="en-US" sz="3200" dirty="0" smtClean="0">
                <a:latin typeface="ＭＳ Ｐゴシック" panose="020B0600070205080204" pitchFamily="50" charset="-128"/>
              </a:rPr>
              <a:t>し、</a:t>
            </a:r>
            <a:r>
              <a:rPr lang="ja-JP" altLang="en-US" sz="3200" dirty="0">
                <a:latin typeface="ＭＳ Ｐゴシック" panose="020B0600070205080204" pitchFamily="50" charset="-128"/>
              </a:rPr>
              <a:t>日本の自然環境</a:t>
            </a:r>
            <a:r>
              <a:rPr lang="ja-JP" altLang="en-US" sz="3200" dirty="0" smtClean="0">
                <a:latin typeface="ＭＳ Ｐゴシック" panose="020B0600070205080204" pitchFamily="50" charset="-128"/>
              </a:rPr>
              <a:t>の</a:t>
            </a:r>
            <a:endParaRPr lang="en-US" altLang="ja-JP" sz="3200" dirty="0" smtClean="0">
              <a:latin typeface="ＭＳ Ｐゴシック" panose="020B0600070205080204" pitchFamily="50" charset="-128"/>
            </a:endParaRPr>
          </a:p>
          <a:p>
            <a:pPr marL="457200" lvl="1" indent="0">
              <a:buNone/>
            </a:pPr>
            <a:r>
              <a:rPr lang="ja-JP" altLang="en-US" sz="3200" dirty="0" smtClean="0">
                <a:latin typeface="ＭＳ Ｐゴシック" panose="020B0600070205080204" pitchFamily="50" charset="-128"/>
              </a:rPr>
              <a:t>　</a:t>
            </a:r>
            <a:r>
              <a:rPr lang="ja-JP" altLang="en-US" sz="3200" b="1" u="wavyHeavy" dirty="0" smtClean="0">
                <a:uFill>
                  <a:solidFill>
                    <a:srgbClr val="FF0000"/>
                  </a:solidFill>
                </a:uFill>
                <a:latin typeface="ＭＳ Ｐゴシック" panose="020B0600070205080204" pitchFamily="50" charset="-128"/>
              </a:rPr>
              <a:t>質的</a:t>
            </a:r>
            <a:r>
              <a:rPr lang="ja-JP" altLang="en-US" sz="3200" b="1" u="wavyHeavy" dirty="0">
                <a:uFill>
                  <a:solidFill>
                    <a:srgbClr val="FF0000"/>
                  </a:solidFill>
                </a:uFill>
                <a:latin typeface="ＭＳ Ｐゴシック" panose="020B0600070205080204" pitchFamily="50" charset="-128"/>
              </a:rPr>
              <a:t>・量的な変化を把握</a:t>
            </a:r>
          </a:p>
          <a:p>
            <a:pPr eaLnBrk="1" hangingPunct="1">
              <a:buFont typeface="Wingdings" panose="05000000000000000000" pitchFamily="2" charset="2"/>
              <a:buNone/>
            </a:pPr>
            <a:endParaRPr lang="en-US" altLang="ja-JP" sz="3200" b="1" u="sng" dirty="0" smtClean="0"/>
          </a:p>
          <a:p>
            <a:pPr eaLnBrk="1" hangingPunct="1">
              <a:buFont typeface="Wingdings" panose="05000000000000000000" pitchFamily="2" charset="2"/>
              <a:buNone/>
            </a:pPr>
            <a:r>
              <a:rPr lang="ja-JP" altLang="en-US" sz="3200" b="1" u="sng" dirty="0" smtClean="0">
                <a:solidFill>
                  <a:srgbClr val="0000CC"/>
                </a:solidFill>
              </a:rPr>
              <a:t>＋</a:t>
            </a:r>
            <a:r>
              <a:rPr lang="ja-JP" altLang="en-US" sz="3200" b="1" u="sng" dirty="0"/>
              <a:t>里地分野の目的</a:t>
            </a:r>
          </a:p>
          <a:p>
            <a:pPr lvl="1" eaLnBrk="1" hangingPunct="1"/>
            <a:r>
              <a:rPr lang="ja-JP" altLang="en-US" sz="3200" dirty="0">
                <a:solidFill>
                  <a:srgbClr val="FF0000"/>
                </a:solidFill>
              </a:rPr>
              <a:t>各サイト</a:t>
            </a:r>
            <a:r>
              <a:rPr lang="ja-JP" altLang="en-US" sz="3200" dirty="0"/>
              <a:t>の自然環境の変化を把握する</a:t>
            </a:r>
          </a:p>
          <a:p>
            <a:pPr lvl="1" eaLnBrk="1" hangingPunct="1"/>
            <a:r>
              <a:rPr lang="ja-JP" altLang="en-US" sz="3200" dirty="0"/>
              <a:t>各サイトの</a:t>
            </a:r>
            <a:r>
              <a:rPr lang="ja-JP" altLang="en-US" sz="3200" dirty="0">
                <a:solidFill>
                  <a:srgbClr val="FF0000"/>
                </a:solidFill>
              </a:rPr>
              <a:t>保全活動に直結</a:t>
            </a:r>
            <a:r>
              <a:rPr lang="ja-JP" altLang="en-US" sz="3200" dirty="0" smtClean="0"/>
              <a:t>させる</a:t>
            </a:r>
            <a:endParaRPr lang="en-US" altLang="ja-JP" sz="3200" dirty="0" smtClean="0"/>
          </a:p>
          <a:p>
            <a:pPr lvl="1" eaLnBrk="1" hangingPunct="1"/>
            <a:endParaRPr lang="ja-JP" altLang="en-US" sz="3200" dirty="0"/>
          </a:p>
          <a:p>
            <a:pPr lvl="1" eaLnBrk="1" hangingPunct="1"/>
            <a:endParaRPr lang="ja-JP" altLang="en-US" sz="3200" dirty="0"/>
          </a:p>
        </p:txBody>
      </p:sp>
    </p:spTree>
    <p:extLst>
      <p:ext uri="{BB962C8B-B14F-4D97-AF65-F5344CB8AC3E}">
        <p14:creationId xmlns:p14="http://schemas.microsoft.com/office/powerpoint/2010/main" val="307881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descr="90%"/>
          <p:cNvSpPr txBox="1">
            <a:spLocks noChangeArrowheads="1"/>
          </p:cNvSpPr>
          <p:nvPr/>
        </p:nvSpPr>
        <p:spPr>
          <a:xfrm>
            <a:off x="311150" y="439010"/>
            <a:ext cx="7886700" cy="752828"/>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モニ</a:t>
            </a:r>
            <a:r>
              <a:rPr lang="en-US" altLang="ja-JP" sz="3600" dirty="0" smtClean="0">
                <a:latin typeface="HGS創英角ｺﾞｼｯｸUB" panose="020B0900000000000000" pitchFamily="50" charset="-128"/>
                <a:ea typeface="HGS創英角ｺﾞｼｯｸUB" panose="020B0900000000000000" pitchFamily="50" charset="-128"/>
              </a:rPr>
              <a:t>1000</a:t>
            </a:r>
            <a:r>
              <a:rPr lang="ja-JP" altLang="en-US" sz="3600" dirty="0" smtClean="0">
                <a:latin typeface="HGS創英角ｺﾞｼｯｸUB" panose="020B0900000000000000" pitchFamily="50" charset="-128"/>
                <a:ea typeface="HGS創英角ｺﾞｼｯｸUB" panose="020B0900000000000000" pitchFamily="50" charset="-128"/>
              </a:rPr>
              <a:t>里地調査の特徴</a:t>
            </a:r>
            <a:endParaRPr lang="ja-JP" altLang="en-US" sz="3600" dirty="0">
              <a:latin typeface="HGS創英角ｺﾞｼｯｸUB" panose="020B0900000000000000" pitchFamily="50" charset="-128"/>
              <a:ea typeface="HGS創英角ｺﾞｼｯｸUB" panose="020B0900000000000000" pitchFamily="50" charset="-128"/>
            </a:endParaRPr>
          </a:p>
        </p:txBody>
      </p:sp>
      <p:sp>
        <p:nvSpPr>
          <p:cNvPr id="3" name="Rectangle 11" descr="Rectangle: Click to edit Master text styles&#10;Second level&#10;Third level&#10;Fourth level&#10;Fifth level"/>
          <p:cNvSpPr>
            <a:spLocks noChangeArrowheads="1"/>
          </p:cNvSpPr>
          <p:nvPr/>
        </p:nvSpPr>
        <p:spPr bwMode="auto">
          <a:xfrm>
            <a:off x="391835" y="1539777"/>
            <a:ext cx="8189913" cy="176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sz="3800" b="1" dirty="0">
                <a:solidFill>
                  <a:srgbClr val="FF0000"/>
                </a:solidFill>
              </a:rPr>
              <a:t>総合的な調査</a:t>
            </a:r>
          </a:p>
          <a:p>
            <a:pPr lvl="1" eaLnBrk="1" hangingPunct="1"/>
            <a:r>
              <a:rPr lang="ja-JP" altLang="en-US" dirty="0"/>
              <a:t>複数の分類群の生物の変化を捉える</a:t>
            </a:r>
          </a:p>
          <a:p>
            <a:pPr lvl="1" eaLnBrk="1" hangingPunct="1"/>
            <a:r>
              <a:rPr lang="ja-JP" altLang="en-US" dirty="0" smtClean="0"/>
              <a:t>人</a:t>
            </a:r>
            <a:r>
              <a:rPr lang="ja-JP" altLang="en-US" dirty="0"/>
              <a:t>の土地</a:t>
            </a:r>
            <a:r>
              <a:rPr lang="ja-JP" altLang="en-US" dirty="0" smtClean="0"/>
              <a:t>利用などの</a:t>
            </a:r>
            <a:r>
              <a:rPr lang="ja-JP" altLang="en-US" dirty="0"/>
              <a:t>影響も捉える</a:t>
            </a:r>
          </a:p>
        </p:txBody>
      </p:sp>
      <p:sp>
        <p:nvSpPr>
          <p:cNvPr id="4" name="Rectangle 12" descr="Rectangle: Click to edit Master text styles&#10;Second level&#10;Third level&#10;Fourth level&#10;Fifth level"/>
          <p:cNvSpPr>
            <a:spLocks noChangeArrowheads="1"/>
          </p:cNvSpPr>
          <p:nvPr/>
        </p:nvSpPr>
        <p:spPr bwMode="auto">
          <a:xfrm>
            <a:off x="391835" y="3653016"/>
            <a:ext cx="8940426" cy="280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sz="3800" b="1" dirty="0">
                <a:solidFill>
                  <a:srgbClr val="FF0000"/>
                </a:solidFill>
              </a:rPr>
              <a:t>市民による調査</a:t>
            </a:r>
          </a:p>
          <a:p>
            <a:pPr lvl="1" eaLnBrk="1" hangingPunct="1"/>
            <a:r>
              <a:rPr lang="ja-JP" altLang="en-US" dirty="0"/>
              <a:t>広大な範囲（国土の</a:t>
            </a:r>
            <a:r>
              <a:rPr lang="en-US" altLang="ja-JP" dirty="0"/>
              <a:t>4</a:t>
            </a:r>
            <a:r>
              <a:rPr lang="ja-JP" altLang="en-US" dirty="0"/>
              <a:t>割）、私有地での調査を可能に</a:t>
            </a:r>
            <a:endParaRPr lang="ja-JP" altLang="en-US" sz="2000" b="1" dirty="0"/>
          </a:p>
          <a:p>
            <a:pPr lvl="1" eaLnBrk="1" hangingPunct="1"/>
            <a:r>
              <a:rPr lang="ja-JP" altLang="en-US" dirty="0"/>
              <a:t>地域に愛着を持って長く活動していくことが</a:t>
            </a:r>
            <a:r>
              <a:rPr lang="ja-JP" altLang="en-US" dirty="0" smtClean="0"/>
              <a:t>できる　　地域</a:t>
            </a:r>
            <a:r>
              <a:rPr lang="ja-JP" altLang="en-US" dirty="0"/>
              <a:t>の「市民」を調査の主体とし、保全に結びつける</a:t>
            </a:r>
          </a:p>
        </p:txBody>
      </p:sp>
    </p:spTree>
    <p:extLst>
      <p:ext uri="{BB962C8B-B14F-4D97-AF65-F5344CB8AC3E}">
        <p14:creationId xmlns:p14="http://schemas.microsoft.com/office/powerpoint/2010/main" val="323438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descr="90%"/>
          <p:cNvSpPr txBox="1">
            <a:spLocks noChangeArrowheads="1"/>
          </p:cNvSpPr>
          <p:nvPr/>
        </p:nvSpPr>
        <p:spPr>
          <a:xfrm>
            <a:off x="544926" y="173647"/>
            <a:ext cx="7772400" cy="53340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調査</a:t>
            </a:r>
            <a:endParaRPr lang="ja-JP" altLang="en-US" sz="3600" dirty="0">
              <a:latin typeface="HGS創英角ｺﾞｼｯｸUB" panose="020B0900000000000000" pitchFamily="50" charset="-128"/>
              <a:ea typeface="HGS創英角ｺﾞｼｯｸUB" panose="020B0900000000000000" pitchFamily="50" charset="-128"/>
            </a:endParaRPr>
          </a:p>
        </p:txBody>
      </p:sp>
      <p:sp>
        <p:nvSpPr>
          <p:cNvPr id="3" name="Rectangle 57" descr="Rectangle: Click to edit Master text styles&#10;Second level&#10;Third level&#10;Fourth level&#10;Fifth level"/>
          <p:cNvSpPr>
            <a:spLocks noChangeArrowheads="1"/>
          </p:cNvSpPr>
          <p:nvPr/>
        </p:nvSpPr>
        <p:spPr bwMode="auto">
          <a:xfrm>
            <a:off x="698164" y="824255"/>
            <a:ext cx="8293436"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en-US" altLang="ja-JP" b="1" dirty="0">
                <a:solidFill>
                  <a:schemeClr val="tx1"/>
                </a:solidFill>
              </a:rPr>
              <a:t> </a:t>
            </a:r>
            <a:r>
              <a:rPr lang="ja-JP" altLang="en-US" b="1" dirty="0">
                <a:solidFill>
                  <a:srgbClr val="FF0000"/>
                </a:solidFill>
              </a:rPr>
              <a:t>８項目</a:t>
            </a:r>
            <a:r>
              <a:rPr lang="ja-JP" altLang="en-US" b="1" dirty="0">
                <a:solidFill>
                  <a:schemeClr val="tx1"/>
                </a:solidFill>
              </a:rPr>
              <a:t>の調査 </a:t>
            </a:r>
            <a:r>
              <a:rPr lang="ja-JP" altLang="en-US" sz="2000" b="1" dirty="0">
                <a:solidFill>
                  <a:schemeClr val="tx1"/>
                </a:solidFill>
              </a:rPr>
              <a:t>（それぞれの項目は全国統一</a:t>
            </a:r>
            <a:r>
              <a:rPr lang="ja-JP" altLang="en-US" sz="2000" b="1" dirty="0" smtClean="0">
                <a:solidFill>
                  <a:schemeClr val="tx1"/>
                </a:solidFill>
              </a:rPr>
              <a:t>の調査方法で実施）</a:t>
            </a:r>
            <a:endParaRPr lang="ja-JP" altLang="en-US" sz="1600" dirty="0">
              <a:solidFill>
                <a:srgbClr val="FF0000"/>
              </a:solidFill>
            </a:endParaRPr>
          </a:p>
        </p:txBody>
      </p:sp>
      <p:grpSp>
        <p:nvGrpSpPr>
          <p:cNvPr id="4" name="Group 66"/>
          <p:cNvGrpSpPr>
            <a:grpSpLocks/>
          </p:cNvGrpSpPr>
          <p:nvPr/>
        </p:nvGrpSpPr>
        <p:grpSpPr bwMode="auto">
          <a:xfrm>
            <a:off x="6910388" y="6078538"/>
            <a:ext cx="747712" cy="304800"/>
            <a:chOff x="288" y="3487"/>
            <a:chExt cx="471" cy="192"/>
          </a:xfrm>
        </p:grpSpPr>
        <p:sp>
          <p:nvSpPr>
            <p:cNvPr id="5" name="Text Box 60"/>
            <p:cNvSpPr txBox="1">
              <a:spLocks noChangeArrowheads="1"/>
            </p:cNvSpPr>
            <p:nvPr/>
          </p:nvSpPr>
          <p:spPr bwMode="auto">
            <a:xfrm>
              <a:off x="314" y="3516"/>
              <a:ext cx="44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en-US" altLang="ja-JP" sz="1000">
                  <a:solidFill>
                    <a:schemeClr val="bg1"/>
                  </a:solidFill>
                </a:rPr>
                <a:t>C NACS-J</a:t>
              </a:r>
            </a:p>
          </p:txBody>
        </p:sp>
        <p:sp>
          <p:nvSpPr>
            <p:cNvPr id="6" name="Text Box 65"/>
            <p:cNvSpPr txBox="1">
              <a:spLocks noChangeArrowheads="1"/>
            </p:cNvSpPr>
            <p:nvPr/>
          </p:nvSpPr>
          <p:spPr bwMode="auto">
            <a:xfrm>
              <a:off x="288" y="3487"/>
              <a:ext cx="24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spcBef>
                  <a:spcPct val="0"/>
                </a:spcBef>
                <a:buClrTx/>
                <a:buSzTx/>
                <a:buFontTx/>
                <a:buNone/>
              </a:pPr>
              <a:r>
                <a:rPr lang="ja-JP" altLang="en-US" sz="1400">
                  <a:solidFill>
                    <a:schemeClr val="bg1"/>
                  </a:solidFill>
                </a:rPr>
                <a:t>○</a:t>
              </a:r>
            </a:p>
          </p:txBody>
        </p:sp>
      </p:grpSp>
      <p:pic>
        <p:nvPicPr>
          <p:cNvPr id="7" name="Picture 67" descr="アライグマ（コピーライト付）"/>
          <p:cNvPicPr>
            <a:picLocks noChangeAspect="1" noChangeArrowheads="1"/>
          </p:cNvPicPr>
          <p:nvPr/>
        </p:nvPicPr>
        <p:blipFill rotWithShape="1">
          <a:blip r:embed="rId4">
            <a:extLst>
              <a:ext uri="{28A0092B-C50C-407E-A947-70E740481C1C}">
                <a14:useLocalDpi xmlns:a14="http://schemas.microsoft.com/office/drawing/2010/main" val="0"/>
              </a:ext>
            </a:extLst>
          </a:blip>
          <a:srcRect b="1202"/>
          <a:stretch/>
        </p:blipFill>
        <p:spPr bwMode="auto">
          <a:xfrm>
            <a:off x="1238233" y="1472414"/>
            <a:ext cx="6191250" cy="5194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正方形/長方形 7"/>
          <p:cNvSpPr/>
          <p:nvPr/>
        </p:nvSpPr>
        <p:spPr bwMode="auto">
          <a:xfrm>
            <a:off x="5498986" y="1331912"/>
            <a:ext cx="2252445" cy="338554"/>
          </a:xfrm>
          <a:prstGeom prst="rect">
            <a:avLst/>
          </a:prstGeom>
          <a:solidFill>
            <a:schemeClr val="bg1"/>
          </a:solidFill>
          <a:ln w="9525" cap="flat" cmpd="sng" algn="ctr">
            <a:noFill/>
            <a:prstDash val="solid"/>
            <a:round/>
            <a:headEnd type="none" w="med" len="med"/>
            <a:tailEnd type="none" w="med" len="med"/>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eaLnBrk="1" hangingPunct="1"/>
            <a:endParaRPr lang="ja-JP" altLang="en-US"/>
          </a:p>
        </p:txBody>
      </p:sp>
      <p:pic>
        <p:nvPicPr>
          <p:cNvPr id="9" name="図 8"/>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051294" y="1469181"/>
            <a:ext cx="2102221" cy="1701456"/>
          </a:xfrm>
          <a:prstGeom prst="rect">
            <a:avLst/>
          </a:prstGeom>
        </p:spPr>
      </p:pic>
    </p:spTree>
    <p:extLst>
      <p:ext uri="{BB962C8B-B14F-4D97-AF65-F5344CB8AC3E}">
        <p14:creationId xmlns:p14="http://schemas.microsoft.com/office/powerpoint/2010/main" val="3205143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descr="90%"/>
          <p:cNvSpPr txBox="1">
            <a:spLocks noChangeArrowheads="1"/>
          </p:cNvSpPr>
          <p:nvPr/>
        </p:nvSpPr>
        <p:spPr>
          <a:xfrm>
            <a:off x="492110" y="255543"/>
            <a:ext cx="7772400" cy="53340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調査方法</a:t>
            </a:r>
            <a:endParaRPr lang="ja-JP" altLang="en-US" sz="3600" dirty="0">
              <a:latin typeface="HGS創英角ｺﾞｼｯｸUB" panose="020B0900000000000000" pitchFamily="50" charset="-128"/>
              <a:ea typeface="HGS創英角ｺﾞｼｯｸUB" panose="020B0900000000000000" pitchFamily="50" charset="-128"/>
            </a:endParaRPr>
          </a:p>
        </p:txBody>
      </p:sp>
      <p:graphicFrame>
        <p:nvGraphicFramePr>
          <p:cNvPr id="3" name="Group 8"/>
          <p:cNvGraphicFramePr>
            <a:graphicFrameLocks/>
          </p:cNvGraphicFramePr>
          <p:nvPr>
            <p:extLst>
              <p:ext uri="{D42A27DB-BD31-4B8C-83A1-F6EECF244321}">
                <p14:modId xmlns:p14="http://schemas.microsoft.com/office/powerpoint/2010/main" val="2259168435"/>
              </p:ext>
            </p:extLst>
          </p:nvPr>
        </p:nvGraphicFramePr>
        <p:xfrm>
          <a:off x="540491" y="1657776"/>
          <a:ext cx="8229600" cy="4594227"/>
        </p:xfrm>
        <a:graphic>
          <a:graphicData uri="http://schemas.openxmlformats.org/drawingml/2006/table">
            <a:tbl>
              <a:tblPr/>
              <a:tblGrid>
                <a:gridCol w="471487">
                  <a:extLst>
                    <a:ext uri="{9D8B030D-6E8A-4147-A177-3AD203B41FA5}">
                      <a16:colId xmlns:a16="http://schemas.microsoft.com/office/drawing/2014/main" val="20000"/>
                    </a:ext>
                  </a:extLst>
                </a:gridCol>
                <a:gridCol w="1228725">
                  <a:extLst>
                    <a:ext uri="{9D8B030D-6E8A-4147-A177-3AD203B41FA5}">
                      <a16:colId xmlns:a16="http://schemas.microsoft.com/office/drawing/2014/main" val="20001"/>
                    </a:ext>
                  </a:extLst>
                </a:gridCol>
                <a:gridCol w="4062413">
                  <a:extLst>
                    <a:ext uri="{9D8B030D-6E8A-4147-A177-3AD203B41FA5}">
                      <a16:colId xmlns:a16="http://schemas.microsoft.com/office/drawing/2014/main" val="20002"/>
                    </a:ext>
                  </a:extLst>
                </a:gridCol>
                <a:gridCol w="2466975">
                  <a:extLst>
                    <a:ext uri="{9D8B030D-6E8A-4147-A177-3AD203B41FA5}">
                      <a16:colId xmlns:a16="http://schemas.microsoft.com/office/drawing/2014/main" val="20003"/>
                    </a:ext>
                  </a:extLst>
                </a:gridCol>
              </a:tblGrid>
              <a:tr h="712788">
                <a:tc gridSpan="2">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2000" b="1" i="0" u="none" strike="noStrike" cap="none" normalizeH="0" baseline="0" smtClean="0">
                          <a:ln>
                            <a:noFill/>
                          </a:ln>
                          <a:solidFill>
                            <a:schemeClr val="bg1"/>
                          </a:solidFill>
                          <a:effectLst/>
                          <a:latin typeface="HGP創英角ｺﾞｼｯｸUB" panose="020B0900000000000000" pitchFamily="50" charset="-128"/>
                          <a:ea typeface="ＭＳ Ｐゴシック" panose="020B0600070205080204" pitchFamily="50" charset="-128"/>
                        </a:rPr>
                        <a:t>項目名</a:t>
                      </a:r>
                      <a:endParaRPr kumimoji="1" lang="ja-JP" altLang="en-US" sz="2000" b="0" i="0" u="none" strike="noStrike" cap="none" normalizeH="0" baseline="0" smtClean="0">
                        <a:ln>
                          <a:noFill/>
                        </a:ln>
                        <a:solidFill>
                          <a:schemeClr val="bg1"/>
                        </a:solidFill>
                        <a:effectLst/>
                        <a:latin typeface="HGP創英角ｺﾞｼｯｸUB" panose="020B0900000000000000"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hMerge="1">
                  <a:txBody>
                    <a:bodyPr/>
                    <a:lstStyle/>
                    <a:p>
                      <a:endParaRPr kumimoji="1" lang="ja-JP" altLang="en-US"/>
                    </a:p>
                  </a:txBody>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2000" b="1" i="0" u="none" strike="noStrike" cap="none" normalizeH="0" baseline="0" smtClean="0">
                          <a:ln>
                            <a:noFill/>
                          </a:ln>
                          <a:solidFill>
                            <a:schemeClr val="bg1"/>
                          </a:solidFill>
                          <a:effectLst/>
                          <a:latin typeface="HGP創英角ｺﾞｼｯｸUB" panose="020B0900000000000000" pitchFamily="50" charset="-128"/>
                          <a:ea typeface="ＭＳ Ｐゴシック" panose="020B0600070205080204" pitchFamily="50" charset="-128"/>
                        </a:rPr>
                        <a:t>調査手法</a:t>
                      </a:r>
                      <a:endParaRPr kumimoji="1" lang="ja-JP" altLang="en-US" sz="2000" b="0" i="0" u="none" strike="noStrike" cap="none" normalizeH="0" baseline="0" smtClean="0">
                        <a:ln>
                          <a:noFill/>
                        </a:ln>
                        <a:solidFill>
                          <a:schemeClr val="bg1"/>
                        </a:solidFill>
                        <a:effectLst/>
                        <a:latin typeface="HGP創英角ｺﾞｼｯｸUB" panose="020B0900000000000000"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800" b="1" i="0" u="none" strike="noStrike" cap="none" normalizeH="0" baseline="0" dirty="0" smtClean="0">
                          <a:ln>
                            <a:noFill/>
                          </a:ln>
                          <a:solidFill>
                            <a:schemeClr val="bg1"/>
                          </a:solidFill>
                          <a:effectLst/>
                          <a:latin typeface="HGP創英角ｺﾞｼｯｸUB" panose="020B0900000000000000" pitchFamily="50" charset="-128"/>
                          <a:ea typeface="ＭＳ Ｐゴシック" panose="020B0600070205080204" pitchFamily="50" charset="-128"/>
                        </a:rPr>
                        <a:t>期間・</a:t>
                      </a:r>
                      <a:endParaRPr kumimoji="1" lang="ja-JP" altLang="en-US" sz="1800" b="0" i="0" u="none" strike="noStrike" cap="none" normalizeH="0" baseline="0" dirty="0" smtClean="0">
                        <a:ln>
                          <a:noFill/>
                        </a:ln>
                        <a:solidFill>
                          <a:schemeClr val="bg1"/>
                        </a:solidFill>
                        <a:effectLst/>
                        <a:latin typeface="HGP創英角ｺﾞｼｯｸUB" panose="020B0900000000000000" pitchFamily="50" charset="-128"/>
                        <a:ea typeface="ＭＳ Ｐゴシック" panose="020B0600070205080204" pitchFamily="50" charset="-128"/>
                      </a:endParaRPr>
                    </a:p>
                    <a:p>
                      <a:pPr marL="0" marR="0" lvl="0" indent="0" algn="ctr" defTabSz="914400" rtl="0" eaLnBrk="0" fontAlgn="base" latinLnBrk="0" hangingPunct="0">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800" b="1" i="0" u="none" strike="noStrike" cap="none" normalizeH="0" baseline="0" dirty="0" smtClean="0">
                          <a:ln>
                            <a:noFill/>
                          </a:ln>
                          <a:solidFill>
                            <a:schemeClr val="bg1"/>
                          </a:solidFill>
                          <a:effectLst/>
                          <a:latin typeface="HGP創英角ｺﾞｼｯｸUB" panose="020B0900000000000000" pitchFamily="50" charset="-128"/>
                          <a:ea typeface="ＭＳ Ｐゴシック" panose="020B0600070205080204" pitchFamily="50" charset="-128"/>
                        </a:rPr>
                        <a:t>頻度</a:t>
                      </a:r>
                      <a:endParaRPr kumimoji="1" lang="ja-JP" altLang="en-US" sz="1800" b="0" i="0" u="none" strike="noStrike" cap="none" normalizeH="0" baseline="0" dirty="0" smtClean="0">
                        <a:ln>
                          <a:noFill/>
                        </a:ln>
                        <a:solidFill>
                          <a:schemeClr val="bg1"/>
                        </a:solidFill>
                        <a:effectLst/>
                        <a:latin typeface="HGP創英角ｺﾞｼｯｸUB" panose="020B0900000000000000"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extLst>
                  <a:ext uri="{0D108BD9-81ED-4DB2-BD59-A6C34878D82A}">
                    <a16:rowId xmlns:a16="http://schemas.microsoft.com/office/drawing/2014/main" val="10000"/>
                  </a:ext>
                </a:extLst>
              </a:tr>
              <a:tr h="492125">
                <a:tc gridSpan="2">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chemeClr val="bg1"/>
                          </a:solidFill>
                          <a:effectLst/>
                          <a:latin typeface="ＭＳ Ｐゴシック" panose="020B0600070205080204" pitchFamily="50" charset="-128"/>
                          <a:ea typeface="ＭＳ Ｐゴシック" panose="020B0600070205080204" pitchFamily="50" charset="-128"/>
                        </a:rPr>
                        <a:t>植物相</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hMerge="1">
                  <a:txBody>
                    <a:bodyPr/>
                    <a:lstStyle/>
                    <a:p>
                      <a:endParaRPr kumimoji="1" lang="ja-JP" altLang="en-US"/>
                    </a:p>
                  </a:txBody>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rPr>
                        <a:t>調査ルート上の植物の</a:t>
                      </a:r>
                      <a:r>
                        <a:rPr kumimoji="1" lang="ja-JP" altLang="en-US" sz="1600" b="1" i="0" u="none" strike="noStrike" cap="none" normalizeH="0" baseline="0" dirty="0" smtClean="0">
                          <a:ln>
                            <a:noFill/>
                          </a:ln>
                          <a:solidFill>
                            <a:srgbClr val="FF5050"/>
                          </a:solidFill>
                          <a:effectLst/>
                          <a:latin typeface="ＭＳ Ｐゴシック" panose="020B0600070205080204" pitchFamily="50" charset="-128"/>
                          <a:ea typeface="ＭＳ Ｐゴシック" panose="020B0600070205080204" pitchFamily="50" charset="-128"/>
                        </a:rPr>
                        <a:t>種名</a:t>
                      </a:r>
                      <a:r>
                        <a:rPr kumimoji="1" lang="ja-JP" altLang="en-US" sz="1600" b="1"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rPr>
                        <a:t>を記録</a:t>
                      </a:r>
                      <a:endParaRPr kumimoji="1" lang="ja-JP" altLang="en-US" sz="16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3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毎月1回</a:t>
                      </a:r>
                      <a:endParaRPr kumimoji="1" lang="ja-JP" altLang="en-US" sz="2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6413">
                <a:tc gridSpan="2">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chemeClr val="bg1"/>
                          </a:solidFill>
                          <a:effectLst/>
                          <a:latin typeface="ＭＳ Ｐゴシック" panose="020B0600070205080204" pitchFamily="50" charset="-128"/>
                          <a:ea typeface="ＭＳ Ｐゴシック" panose="020B0600070205080204" pitchFamily="50" charset="-128"/>
                        </a:rPr>
                        <a:t>鳥　類</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hMerge="1">
                  <a:txBody>
                    <a:bodyPr/>
                    <a:lstStyle/>
                    <a:p>
                      <a:endParaRPr kumimoji="1" lang="ja-JP" altLang="en-US"/>
                    </a:p>
                  </a:txBody>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調査ルート上の</a:t>
                      </a:r>
                      <a:r>
                        <a:rPr kumimoji="1" lang="ja-JP" altLang="en-US" sz="1600" b="1" i="0" u="none" strike="noStrike" cap="none" normalizeH="0" baseline="0" smtClean="0">
                          <a:ln>
                            <a:noFill/>
                          </a:ln>
                          <a:solidFill>
                            <a:srgbClr val="FF5050"/>
                          </a:solidFill>
                          <a:effectLst/>
                          <a:latin typeface="ＭＳ Ｐゴシック" panose="020B0600070205080204" pitchFamily="50" charset="-128"/>
                          <a:ea typeface="ＭＳ Ｐゴシック" panose="020B0600070205080204" pitchFamily="50" charset="-128"/>
                        </a:rPr>
                        <a:t>種名・個体数</a:t>
                      </a: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を記録</a:t>
                      </a:r>
                      <a:endParaRPr kumimoji="1" lang="ja-JP" altLang="en-US" sz="1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3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rPr>
                        <a:t>繁殖期、越冬期に各</a:t>
                      </a:r>
                      <a:r>
                        <a:rPr kumimoji="1" lang="en-US" altLang="ja-JP" sz="13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rPr>
                        <a:t>2</a:t>
                      </a:r>
                      <a:r>
                        <a:rPr kumimoji="1" lang="ja-JP" altLang="en-US" sz="13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rPr>
                        <a:t>日</a:t>
                      </a:r>
                      <a:endParaRPr kumimoji="1" lang="ja-JP" altLang="en-US" sz="26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487363">
                <a:tc gridSpan="2">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chemeClr val="bg1"/>
                          </a:solidFill>
                          <a:effectLst/>
                          <a:latin typeface="ＭＳ Ｐゴシック" panose="020B0600070205080204" pitchFamily="50" charset="-128"/>
                          <a:ea typeface="ＭＳ Ｐゴシック" panose="020B0600070205080204" pitchFamily="50" charset="-128"/>
                        </a:rPr>
                        <a:t>中・大型哺乳類</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hMerge="1">
                  <a:txBody>
                    <a:bodyPr/>
                    <a:lstStyle/>
                    <a:p>
                      <a:endParaRPr kumimoji="1" lang="ja-JP" altLang="en-US"/>
                    </a:p>
                  </a:txBody>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自動撮影カメラにより</a:t>
                      </a:r>
                      <a:r>
                        <a:rPr kumimoji="1" lang="ja-JP" altLang="en-US" sz="1600" b="1" i="0" u="none" strike="noStrike" cap="none" normalizeH="0" baseline="0" smtClean="0">
                          <a:ln>
                            <a:noFill/>
                          </a:ln>
                          <a:solidFill>
                            <a:srgbClr val="FF5050"/>
                          </a:solidFill>
                          <a:effectLst/>
                          <a:latin typeface="ＭＳ Ｐゴシック" panose="020B0600070205080204" pitchFamily="50" charset="-128"/>
                          <a:ea typeface="ＭＳ Ｐゴシック" panose="020B0600070205080204" pitchFamily="50" charset="-128"/>
                        </a:rPr>
                        <a:t>種名・撮影頻度</a:t>
                      </a: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を記録</a:t>
                      </a:r>
                      <a:endParaRPr kumimoji="1" lang="ja-JP" altLang="en-US" sz="1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3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rPr>
                        <a:t>春～秋に、毎月フィルム交換</a:t>
                      </a:r>
                      <a:endParaRPr kumimoji="1" lang="ja-JP" altLang="en-US" sz="26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58800">
                <a:tc rowSpan="4">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dirty="0" smtClean="0">
                          <a:ln>
                            <a:noFill/>
                          </a:ln>
                          <a:solidFill>
                            <a:schemeClr val="bg1"/>
                          </a:solidFill>
                          <a:effectLst/>
                          <a:latin typeface="ＭＳ Ｐゴシック" panose="020B0600070205080204" pitchFamily="50" charset="-128"/>
                          <a:ea typeface="ＭＳ Ｐゴシック" panose="020B0600070205080204" pitchFamily="50" charset="-128"/>
                        </a:rPr>
                        <a:t>指標種群</a:t>
                      </a:r>
                    </a:p>
                  </a:txBody>
                  <a:tcPr marL="90000" marR="90000" marT="46800" marB="46800"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dirty="0" smtClean="0">
                          <a:ln>
                            <a:noFill/>
                          </a:ln>
                          <a:solidFill>
                            <a:schemeClr val="bg1"/>
                          </a:solidFill>
                          <a:effectLst/>
                          <a:latin typeface="ＭＳ Ｐゴシック" panose="020B0600070205080204" pitchFamily="50" charset="-128"/>
                          <a:ea typeface="ＭＳ Ｐゴシック" panose="020B0600070205080204" pitchFamily="50" charset="-128"/>
                        </a:rPr>
                        <a:t>カヤネズミ</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調査区画内の</a:t>
                      </a:r>
                      <a:r>
                        <a:rPr kumimoji="1" lang="ja-JP" altLang="en-US" sz="1600" b="1" i="0" u="none" strike="noStrike" cap="none" normalizeH="0" baseline="0" smtClean="0">
                          <a:ln>
                            <a:noFill/>
                          </a:ln>
                          <a:solidFill>
                            <a:srgbClr val="FF5050"/>
                          </a:solidFill>
                          <a:effectLst/>
                          <a:latin typeface="ＭＳ Ｐゴシック" panose="020B0600070205080204" pitchFamily="50" charset="-128"/>
                          <a:ea typeface="ＭＳ Ｐゴシック" panose="020B0600070205080204" pitchFamily="50" charset="-128"/>
                        </a:rPr>
                        <a:t>巣の有無</a:t>
                      </a: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と、環境条件を記録</a:t>
                      </a:r>
                      <a:endParaRPr kumimoji="1" lang="ja-JP" altLang="en-US" sz="1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3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初夏と秋の年2回</a:t>
                      </a:r>
                      <a:endParaRPr kumimoji="1" lang="ja-JP" altLang="en-US" sz="2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509588">
                <a:tc vMerge="1">
                  <a:txBody>
                    <a:bodyPr/>
                    <a:lstStyle/>
                    <a:p>
                      <a:endParaRPr kumimoji="1" lang="ja-JP" altLang="en-US"/>
                    </a:p>
                  </a:txBody>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chemeClr val="bg1"/>
                          </a:solidFill>
                          <a:effectLst/>
                          <a:latin typeface="ＭＳ Ｐゴシック" panose="020B0600070205080204" pitchFamily="50" charset="-128"/>
                          <a:ea typeface="ＭＳ Ｐゴシック" panose="020B0600070205080204" pitchFamily="50" charset="-128"/>
                        </a:rPr>
                        <a:t>カエル類</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アカガエル類の</a:t>
                      </a:r>
                      <a:r>
                        <a:rPr kumimoji="1" lang="ja-JP" altLang="en-US" sz="1600" b="1" i="0" u="none" strike="noStrike" cap="none" normalizeH="0" baseline="0" smtClean="0">
                          <a:ln>
                            <a:noFill/>
                          </a:ln>
                          <a:solidFill>
                            <a:srgbClr val="FF5050"/>
                          </a:solidFill>
                          <a:effectLst/>
                          <a:latin typeface="ＭＳ Ｐゴシック" panose="020B0600070205080204" pitchFamily="50" charset="-128"/>
                          <a:ea typeface="ＭＳ Ｐゴシック" panose="020B0600070205080204" pitchFamily="50" charset="-128"/>
                        </a:rPr>
                        <a:t>卵塊数</a:t>
                      </a: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と、環境条件を記録</a:t>
                      </a:r>
                      <a:endParaRPr kumimoji="1" lang="ja-JP" altLang="en-US" sz="1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3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産卵期間中、2週に1回程度</a:t>
                      </a:r>
                      <a:endParaRPr kumimoji="1" lang="ja-JP" altLang="en-US" sz="2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488950">
                <a:tc vMerge="1">
                  <a:txBody>
                    <a:bodyPr/>
                    <a:lstStyle/>
                    <a:p>
                      <a:endParaRPr kumimoji="1" lang="ja-JP" altLang="en-US"/>
                    </a:p>
                  </a:txBody>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chemeClr val="bg1"/>
                          </a:solidFill>
                          <a:effectLst/>
                          <a:latin typeface="ＭＳ Ｐゴシック" panose="020B0600070205080204" pitchFamily="50" charset="-128"/>
                          <a:ea typeface="ＭＳ Ｐゴシック" panose="020B0600070205080204" pitchFamily="50" charset="-128"/>
                        </a:rPr>
                        <a:t>チョウ類</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調査ルート上の</a:t>
                      </a:r>
                      <a:r>
                        <a:rPr kumimoji="1" lang="ja-JP" altLang="en-US" sz="1600" b="1" i="0" u="none" strike="noStrike" cap="none" normalizeH="0" baseline="0" smtClean="0">
                          <a:ln>
                            <a:noFill/>
                          </a:ln>
                          <a:solidFill>
                            <a:srgbClr val="FF5050"/>
                          </a:solidFill>
                          <a:effectLst/>
                          <a:latin typeface="ＭＳ Ｐゴシック" panose="020B0600070205080204" pitchFamily="50" charset="-128"/>
                          <a:ea typeface="ＭＳ Ｐゴシック" panose="020B0600070205080204" pitchFamily="50" charset="-128"/>
                        </a:rPr>
                        <a:t>種名・個体数</a:t>
                      </a: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を記録</a:t>
                      </a:r>
                      <a:endParaRPr kumimoji="1" lang="ja-JP" altLang="en-US" sz="1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3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春～秋に月2回</a:t>
                      </a:r>
                      <a:endParaRPr kumimoji="1" lang="ja-JP" altLang="en-US" sz="2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384175">
                <a:tc vMerge="1">
                  <a:txBody>
                    <a:bodyPr/>
                    <a:lstStyle/>
                    <a:p>
                      <a:endParaRPr kumimoji="1" lang="ja-JP" altLang="en-US"/>
                    </a:p>
                  </a:txBody>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chemeClr val="bg1"/>
                          </a:solidFill>
                          <a:effectLst/>
                          <a:latin typeface="ＭＳ Ｐゴシック" panose="020B0600070205080204" pitchFamily="50" charset="-128"/>
                          <a:ea typeface="ＭＳ Ｐゴシック" panose="020B0600070205080204" pitchFamily="50" charset="-128"/>
                        </a:rPr>
                        <a:t>ホタル類</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成虫の</a:t>
                      </a:r>
                      <a:r>
                        <a:rPr kumimoji="1" lang="ja-JP" altLang="en-US" sz="1600" b="1" i="0" u="none" strike="noStrike" cap="none" normalizeH="0" baseline="0" smtClean="0">
                          <a:ln>
                            <a:noFill/>
                          </a:ln>
                          <a:solidFill>
                            <a:srgbClr val="FF5050"/>
                          </a:solidFill>
                          <a:effectLst/>
                          <a:latin typeface="ＭＳ Ｐゴシック" panose="020B0600070205080204" pitchFamily="50" charset="-128"/>
                          <a:ea typeface="ＭＳ Ｐゴシック" panose="020B0600070205080204" pitchFamily="50" charset="-128"/>
                        </a:rPr>
                        <a:t>個体数</a:t>
                      </a: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と、環境条件を記録</a:t>
                      </a:r>
                      <a:endParaRPr kumimoji="1" lang="ja-JP" altLang="en-US" sz="1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3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発生ピークまで　7-10日に1度</a:t>
                      </a:r>
                      <a:endParaRPr kumimoji="1" lang="ja-JP" altLang="en-US" sz="2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454025">
                <a:tc gridSpan="2">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ctr"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dirty="0" smtClean="0">
                          <a:ln>
                            <a:noFill/>
                          </a:ln>
                          <a:solidFill>
                            <a:schemeClr val="bg1"/>
                          </a:solidFill>
                          <a:effectLst/>
                          <a:latin typeface="ＭＳ Ｐゴシック" panose="020B0600070205080204" pitchFamily="50" charset="-128"/>
                          <a:ea typeface="ＭＳ Ｐゴシック" panose="020B0600070205080204" pitchFamily="50" charset="-128"/>
                        </a:rPr>
                        <a:t>人為的インパクト</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80"/>
                    </a:solidFill>
                  </a:tcPr>
                </a:tc>
                <a:tc hMerge="1">
                  <a:txBody>
                    <a:bodyPr/>
                    <a:lstStyle/>
                    <a:p>
                      <a:endParaRPr kumimoji="1" lang="ja-JP" altLang="en-US"/>
                    </a:p>
                  </a:txBody>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ja-JP" altLang="en-US" sz="1600" b="1" i="0" u="none" strike="noStrike" cap="none" normalizeH="0" baseline="0" smtClean="0">
                          <a:ln>
                            <a:noFill/>
                          </a:ln>
                          <a:solidFill>
                            <a:srgbClr val="FF5050"/>
                          </a:solidFill>
                          <a:effectLst/>
                          <a:latin typeface="ＭＳ Ｐゴシック" panose="020B0600070205080204" pitchFamily="50" charset="-128"/>
                          <a:ea typeface="ＭＳ Ｐゴシック" panose="020B0600070205080204" pitchFamily="50" charset="-128"/>
                        </a:rPr>
                        <a:t>相観植生図</a:t>
                      </a:r>
                      <a:r>
                        <a:rPr kumimoji="1" lang="ja-JP" altLang="en-US" sz="1600" b="1"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rPr>
                        <a:t>を作成</a:t>
                      </a:r>
                      <a:endParaRPr kumimoji="1" lang="en-US" altLang="ja-JP" sz="1600" b="0" i="0" u="none" strike="noStrike" cap="none" normalizeH="0" baseline="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110000"/>
                        <a:buFont typeface="Wingdings" panose="05000000000000000000" pitchFamily="2" charset="2"/>
                        <a:defRPr kumimoji="1" sz="2600">
                          <a:solidFill>
                            <a:srgbClr val="000000"/>
                          </a:solidFill>
                          <a:latin typeface="Tahoma" panose="020B0604030504040204" pitchFamily="34" charset="0"/>
                          <a:ea typeface="ＭＳ Ｐゴシック" panose="020B0600070205080204" pitchFamily="50" charset="-128"/>
                        </a:defRPr>
                      </a:lvl1pPr>
                      <a:lvl2pPr>
                        <a:spcBef>
                          <a:spcPct val="20000"/>
                        </a:spcBef>
                        <a:buClr>
                          <a:schemeClr val="tx1"/>
                        </a:buClr>
                        <a:buSzPct val="60000"/>
                        <a:buFont typeface="Wingdings" panose="05000000000000000000" pitchFamily="2" charset="2"/>
                        <a:defRPr kumimoji="1" sz="2400">
                          <a:solidFill>
                            <a:schemeClr val="tx1"/>
                          </a:solidFill>
                          <a:latin typeface="Tahoma" panose="020B0604030504040204" pitchFamily="34" charset="0"/>
                          <a:ea typeface="ＭＳ Ｐゴシック" panose="020B0600070205080204" pitchFamily="50" charset="-128"/>
                        </a:defRPr>
                      </a:lvl2pPr>
                      <a:lvl3pPr>
                        <a:spcBef>
                          <a:spcPct val="20000"/>
                        </a:spcBef>
                        <a:buClr>
                          <a:schemeClr val="hlink"/>
                        </a:buClr>
                        <a:buSzPct val="95000"/>
                        <a:buFont typeface="Wingdings" panose="05000000000000000000" pitchFamily="2" charset="2"/>
                        <a:defRPr kumimoji="1" sz="2000">
                          <a:solidFill>
                            <a:schemeClr val="tx1"/>
                          </a:solidFill>
                          <a:latin typeface="Tahoma" panose="020B0604030504040204" pitchFamily="34" charset="0"/>
                          <a:ea typeface="ＭＳ Ｐゴシック" panose="020B0600070205080204" pitchFamily="50" charset="-128"/>
                        </a:defRPr>
                      </a:lvl3pPr>
                      <a:lvl4pPr>
                        <a:spcBef>
                          <a:spcPct val="20000"/>
                        </a:spcBef>
                        <a:buClr>
                          <a:schemeClr val="tx1"/>
                        </a:buClr>
                        <a:buSzPct val="65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4pPr>
                      <a:lvl5pPr>
                        <a:spcBef>
                          <a:spcPct val="20000"/>
                        </a:spcBef>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5pPr>
                      <a:lvl6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6pPr>
                      <a:lvl7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7pPr>
                      <a:lvl8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8pPr>
                      <a:lvl9pPr fontAlgn="base">
                        <a:spcBef>
                          <a:spcPct val="20000"/>
                        </a:spcBef>
                        <a:spcAft>
                          <a:spcPct val="0"/>
                        </a:spcAft>
                        <a:buClr>
                          <a:schemeClr val="hlink"/>
                        </a:buClr>
                        <a:buSzPct val="60000"/>
                        <a:buFont typeface="Wingdings" panose="05000000000000000000" pitchFamily="2" charset="2"/>
                        <a:defRPr kumimoji="1">
                          <a:solidFill>
                            <a:schemeClr val="tx1"/>
                          </a:solidFill>
                          <a:latin typeface="Tahom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0"/>
                        </a:spcBef>
                        <a:spcAft>
                          <a:spcPct val="0"/>
                        </a:spcAft>
                        <a:buClr>
                          <a:schemeClr val="hlink"/>
                        </a:buClr>
                        <a:buSzPct val="110000"/>
                        <a:buFont typeface="Wingdings" panose="05000000000000000000" pitchFamily="2" charset="2"/>
                        <a:buNone/>
                        <a:tabLst/>
                      </a:pPr>
                      <a:r>
                        <a:rPr kumimoji="1" lang="en-US" altLang="ja-JP" sz="13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rPr>
                        <a:t>5</a:t>
                      </a:r>
                      <a:r>
                        <a:rPr kumimoji="1" lang="ja-JP" altLang="en-US" sz="13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rPr>
                        <a:t>年に</a:t>
                      </a:r>
                      <a:r>
                        <a:rPr kumimoji="1" lang="en-US" altLang="ja-JP" sz="13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rPr>
                        <a:t>1</a:t>
                      </a:r>
                      <a:r>
                        <a:rPr kumimoji="1" lang="ja-JP" altLang="en-US" sz="13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rPr>
                        <a:t>回</a:t>
                      </a:r>
                      <a:endParaRPr kumimoji="1" lang="ja-JP" altLang="en-US" sz="2600" b="0" i="0" u="none" strike="noStrike" cap="none" normalizeH="0" baseline="0" dirty="0" smtClean="0">
                        <a:ln>
                          <a:noFill/>
                        </a:ln>
                        <a:solidFill>
                          <a:srgbClr val="000000"/>
                        </a:solidFill>
                        <a:effectLst/>
                        <a:latin typeface="ＭＳ Ｐゴシック" panose="020B0600070205080204" pitchFamily="50" charset="-128"/>
                        <a:ea typeface="ＭＳ Ｐゴシック" panose="020B060007020508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bl>
          </a:graphicData>
        </a:graphic>
      </p:graphicFrame>
      <p:sp>
        <p:nvSpPr>
          <p:cNvPr id="4" name="Rectangle 57" descr="Rectangle: Click to edit Master text styles&#10;Second level&#10;Third level&#10;Fourth level&#10;Fifth level"/>
          <p:cNvSpPr>
            <a:spLocks noChangeArrowheads="1"/>
          </p:cNvSpPr>
          <p:nvPr/>
        </p:nvSpPr>
        <p:spPr bwMode="auto">
          <a:xfrm>
            <a:off x="492110" y="936023"/>
            <a:ext cx="8880624"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sz="2800" dirty="0">
                <a:solidFill>
                  <a:schemeClr val="tx1"/>
                </a:solidFill>
              </a:rPr>
              <a:t>市民が実施可能なシンプル＆効率的な調査に設計</a:t>
            </a:r>
          </a:p>
        </p:txBody>
      </p:sp>
    </p:spTree>
    <p:extLst>
      <p:ext uri="{BB962C8B-B14F-4D97-AF65-F5344CB8AC3E}">
        <p14:creationId xmlns:p14="http://schemas.microsoft.com/office/powerpoint/2010/main" val="930679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descr="90%"/>
          <p:cNvSpPr txBox="1">
            <a:spLocks noChangeArrowheads="1"/>
          </p:cNvSpPr>
          <p:nvPr/>
        </p:nvSpPr>
        <p:spPr>
          <a:xfrm>
            <a:off x="514350" y="587204"/>
            <a:ext cx="7886700" cy="900938"/>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3600" dirty="0" smtClean="0">
                <a:latin typeface="HGS創英角ｺﾞｼｯｸUB" panose="020B0900000000000000" pitchFamily="50" charset="-128"/>
                <a:ea typeface="HGS創英角ｺﾞｼｯｸUB" panose="020B0900000000000000" pitchFamily="50" charset="-128"/>
              </a:rPr>
              <a:t>調査地（サイト） </a:t>
            </a:r>
            <a:endParaRPr lang="ja-JP" altLang="en-US" sz="3600" dirty="0">
              <a:latin typeface="HGS創英角ｺﾞｼｯｸUB" panose="020B0900000000000000" pitchFamily="50" charset="-128"/>
              <a:ea typeface="HGS創英角ｺﾞｼｯｸUB" panose="020B0900000000000000" pitchFamily="50" charset="-128"/>
            </a:endParaRPr>
          </a:p>
        </p:txBody>
      </p:sp>
      <p:sp>
        <p:nvSpPr>
          <p:cNvPr id="3" name="Rectangle 9" descr="Rectangle: Click to edit Master text styles&#10;Second level&#10;Third level&#10;Fourth level&#10;Fifth level"/>
          <p:cNvSpPr>
            <a:spLocks noChangeArrowheads="1"/>
          </p:cNvSpPr>
          <p:nvPr/>
        </p:nvSpPr>
        <p:spPr bwMode="auto">
          <a:xfrm>
            <a:off x="542925" y="4006850"/>
            <a:ext cx="8001000" cy="160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lnSpc>
                <a:spcPct val="90000"/>
              </a:lnSpc>
            </a:pPr>
            <a:r>
              <a:rPr lang="ja-JP" altLang="en-US" dirty="0">
                <a:solidFill>
                  <a:srgbClr val="FF0000"/>
                </a:solidFill>
              </a:rPr>
              <a:t>一般サイト</a:t>
            </a:r>
            <a:r>
              <a:rPr lang="ja-JP" altLang="en-US" dirty="0"/>
              <a:t>　　約</a:t>
            </a:r>
            <a:r>
              <a:rPr lang="en-US" altLang="ja-JP" dirty="0"/>
              <a:t>180</a:t>
            </a:r>
            <a:r>
              <a:rPr lang="ja-JP" altLang="en-US" dirty="0"/>
              <a:t>ヶ所</a:t>
            </a:r>
          </a:p>
          <a:p>
            <a:pPr lvl="1" eaLnBrk="1" hangingPunct="1">
              <a:lnSpc>
                <a:spcPct val="90000"/>
              </a:lnSpc>
            </a:pPr>
            <a:r>
              <a:rPr lang="ja-JP" altLang="en-US" sz="3000" dirty="0"/>
              <a:t>公募方式で選定・配置</a:t>
            </a:r>
          </a:p>
          <a:p>
            <a:pPr lvl="1" eaLnBrk="1" hangingPunct="1">
              <a:lnSpc>
                <a:spcPct val="90000"/>
              </a:lnSpc>
            </a:pPr>
            <a:r>
              <a:rPr lang="ja-JP" altLang="en-US" sz="3000" dirty="0"/>
              <a:t>最低</a:t>
            </a:r>
            <a:r>
              <a:rPr lang="en-US" altLang="ja-JP" sz="3000" dirty="0"/>
              <a:t>1</a:t>
            </a:r>
            <a:r>
              <a:rPr lang="ja-JP" altLang="en-US" sz="3000" dirty="0"/>
              <a:t>項目の調査を</a:t>
            </a:r>
            <a:r>
              <a:rPr lang="en-US" altLang="ja-JP" sz="3000" dirty="0"/>
              <a:t>5</a:t>
            </a:r>
            <a:r>
              <a:rPr lang="ja-JP" altLang="en-US" sz="3000" dirty="0"/>
              <a:t>年間実施</a:t>
            </a:r>
          </a:p>
        </p:txBody>
      </p:sp>
      <p:sp>
        <p:nvSpPr>
          <p:cNvPr id="5" name="Rectangle 9" descr="Rectangle: Click to edit Master text styles&#10;Second level&#10;Third level&#10;Fourth level&#10;Fifth level"/>
          <p:cNvSpPr>
            <a:spLocks noChangeArrowheads="1"/>
          </p:cNvSpPr>
          <p:nvPr/>
        </p:nvSpPr>
        <p:spPr bwMode="auto">
          <a:xfrm>
            <a:off x="514350" y="1690689"/>
            <a:ext cx="8001000" cy="160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110000"/>
              <a:buFont typeface="Wingdings" panose="05000000000000000000" pitchFamily="2" charset="2"/>
              <a:buBlip>
                <a:blip r:embed="rId2"/>
              </a:buBlip>
              <a:defRPr kumimoji="1" sz="3000">
                <a:solidFill>
                  <a:srgbClr val="000000"/>
                </a:solidFill>
                <a:latin typeface="Tahoma" panose="020B0604030504040204" pitchFamily="34" charset="0"/>
                <a:ea typeface="ＭＳ Ｐゴシック" panose="020B0600070205080204" pitchFamily="50" charset="-128"/>
              </a:defRPr>
            </a:lvl1pPr>
            <a:lvl2pPr marL="742950" indent="-285750">
              <a:spcBef>
                <a:spcPct val="20000"/>
              </a:spcBef>
              <a:buClr>
                <a:schemeClr val="tx1"/>
              </a:buClr>
              <a:buSzPct val="60000"/>
              <a:buFont typeface="Wingdings" panose="05000000000000000000" pitchFamily="2" charset="2"/>
              <a:buBlip>
                <a:blip r:embed="rId3"/>
              </a:buBlip>
              <a:defRPr kumimoji="1" sz="2800">
                <a:solidFill>
                  <a:schemeClr val="tx1"/>
                </a:solidFill>
                <a:latin typeface="Tahoma" panose="020B0604030504040204" pitchFamily="34" charset="0"/>
                <a:ea typeface="ＭＳ Ｐゴシック" panose="020B0600070205080204" pitchFamily="50" charset="-128"/>
              </a:defRPr>
            </a:lvl2pPr>
            <a:lvl3pPr marL="1143000" indent="-228600">
              <a:spcBef>
                <a:spcPct val="20000"/>
              </a:spcBef>
              <a:buClr>
                <a:schemeClr val="hlink"/>
              </a:buClr>
              <a:buSzPct val="95000"/>
              <a:buFont typeface="Wingdings" panose="05000000000000000000" pitchFamily="2" charset="2"/>
              <a:buChar char="w"/>
              <a:defRPr kumimoji="1" sz="2400">
                <a:solidFill>
                  <a:schemeClr val="tx1"/>
                </a:solidFill>
                <a:latin typeface="Tahoma" panose="020B0604030504040204" pitchFamily="34" charset="0"/>
                <a:ea typeface="ＭＳ Ｐゴシック" panose="020B0600070205080204" pitchFamily="50" charset="-128"/>
              </a:defRPr>
            </a:lvl3pPr>
            <a:lvl4pPr marL="1600200" indent="-228600">
              <a:spcBef>
                <a:spcPct val="20000"/>
              </a:spcBef>
              <a:buClr>
                <a:schemeClr val="tx1"/>
              </a:buClr>
              <a:buSzPct val="65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2000">
                <a:solidFill>
                  <a:schemeClr val="tx1"/>
                </a:solidFill>
                <a:latin typeface="Tahoma" panose="020B0604030504040204" pitchFamily="34" charset="0"/>
                <a:ea typeface="ＭＳ Ｐゴシック" panose="020B0600070205080204" pitchFamily="50" charset="-128"/>
              </a:defRPr>
            </a:lvl9pPr>
          </a:lstStyle>
          <a:p>
            <a:pPr eaLnBrk="1" hangingPunct="1"/>
            <a:r>
              <a:rPr lang="ja-JP" altLang="en-US" sz="3200" dirty="0">
                <a:solidFill>
                  <a:srgbClr val="FF0000"/>
                </a:solidFill>
              </a:rPr>
              <a:t>コアサイト</a:t>
            </a:r>
            <a:r>
              <a:rPr lang="ja-JP" altLang="en-US" sz="3200" dirty="0"/>
              <a:t>　　</a:t>
            </a:r>
            <a:r>
              <a:rPr lang="en-US" altLang="ja-JP" sz="3200" dirty="0"/>
              <a:t>18</a:t>
            </a:r>
            <a:r>
              <a:rPr lang="ja-JP" altLang="en-US" sz="3200" dirty="0"/>
              <a:t>ヶ所</a:t>
            </a:r>
          </a:p>
          <a:p>
            <a:pPr lvl="1" eaLnBrk="1" hangingPunct="1"/>
            <a:r>
              <a:rPr lang="ja-JP" altLang="en-US" sz="3000" dirty="0"/>
              <a:t>複数項目の総合的調査を長期（</a:t>
            </a:r>
            <a:r>
              <a:rPr lang="en-US" altLang="ja-JP" sz="3000" dirty="0"/>
              <a:t>100</a:t>
            </a:r>
            <a:r>
              <a:rPr lang="ja-JP" altLang="en-US" sz="3000" dirty="0"/>
              <a:t>年）実施</a:t>
            </a:r>
          </a:p>
          <a:p>
            <a:pPr lvl="1" eaLnBrk="1" hangingPunct="1"/>
            <a:r>
              <a:rPr lang="ja-JP" altLang="en-US" sz="3000" dirty="0"/>
              <a:t>多様な気候帯へ均等配置</a:t>
            </a:r>
          </a:p>
        </p:txBody>
      </p:sp>
    </p:spTree>
    <p:extLst>
      <p:ext uri="{BB962C8B-B14F-4D97-AF65-F5344CB8AC3E}">
        <p14:creationId xmlns:p14="http://schemas.microsoft.com/office/powerpoint/2010/main" val="2083062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NACS-Jオフィシャル1">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3B6CDEA7-D845-4E1B-BA0D-3752E18795A5}" vid="{BE75D4D3-B393-4CF4-8D22-84CA23D28368}"/>
    </a:ext>
  </a:extLst>
</a:theme>
</file>

<file path=ppt/theme/theme2.xml><?xml version="1.0" encoding="utf-8"?>
<a:theme xmlns:a="http://schemas.openxmlformats.org/drawingml/2006/main" name="4対3：NACS-Jオフィシャル（2行団体名）">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43EECAA2-1D2B-45E6-92DE-2F7DBC684F06}" vid="{61C9DC56-9A70-49DE-A77A-E3D11D869356}"/>
    </a:ext>
  </a:extLst>
</a:theme>
</file>

<file path=docProps/app.xml><?xml version="1.0" encoding="utf-8"?>
<Properties xmlns="http://schemas.openxmlformats.org/officeDocument/2006/extended-properties" xmlns:vt="http://schemas.openxmlformats.org/officeDocument/2006/docPropsVTypes">
  <Template>4対3：NACS-Jオフィシャル（1行団体名）</Template>
  <TotalTime>76</TotalTime>
  <Words>646</Words>
  <Application>Microsoft Office PowerPoint</Application>
  <PresentationFormat>画面に合わせる (4:3)</PresentationFormat>
  <Paragraphs>154</Paragraphs>
  <Slides>16</Slides>
  <Notes>0</Notes>
  <HiddenSlides>0</HiddenSlides>
  <MMClips>0</MMClips>
  <ScaleCrop>false</ScaleCrop>
  <HeadingPairs>
    <vt:vector size="6" baseType="variant">
      <vt:variant>
        <vt:lpstr>使用されているフォント</vt:lpstr>
      </vt:variant>
      <vt:variant>
        <vt:i4>11</vt:i4>
      </vt:variant>
      <vt:variant>
        <vt:lpstr>テーマ</vt:lpstr>
      </vt:variant>
      <vt:variant>
        <vt:i4>2</vt:i4>
      </vt:variant>
      <vt:variant>
        <vt:lpstr>スライド タイトル</vt:lpstr>
      </vt:variant>
      <vt:variant>
        <vt:i4>16</vt:i4>
      </vt:variant>
    </vt:vector>
  </HeadingPairs>
  <TitlesOfParts>
    <vt:vector size="29" baseType="lpstr">
      <vt:lpstr>HGP創英角ｺﾞｼｯｸUB</vt:lpstr>
      <vt:lpstr>HGS創英角ｺﾞｼｯｸUB</vt:lpstr>
      <vt:lpstr>HG創英角ｺﾞｼｯｸUB</vt:lpstr>
      <vt:lpstr>Meiryo UI</vt:lpstr>
      <vt:lpstr>ＭＳ Ｐゴシック</vt:lpstr>
      <vt:lpstr>メイリオ</vt:lpstr>
      <vt:lpstr>游ゴシック</vt:lpstr>
      <vt:lpstr>Arial</vt:lpstr>
      <vt:lpstr>Calibri</vt:lpstr>
      <vt:lpstr>Tahoma</vt:lpstr>
      <vt:lpstr>Wingdings</vt:lpstr>
      <vt:lpstr>NACS-Jオフィシャル1</vt:lpstr>
      <vt:lpstr>4対3：NACS-Jオフィシャル（2行団体名）</vt:lpstr>
      <vt:lpstr>モニタリングサイト1000 里地調査の概要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モニタリングサイト1000 里地調査の概要</dc:title>
  <dc:creator>kobayashi</dc:creator>
  <cp:lastModifiedBy>kobayashi</cp:lastModifiedBy>
  <cp:revision>11</cp:revision>
  <dcterms:created xsi:type="dcterms:W3CDTF">2023-09-19T03:48:23Z</dcterms:created>
  <dcterms:modified xsi:type="dcterms:W3CDTF">2023-09-20T04:55:21Z</dcterms:modified>
</cp:coreProperties>
</file>