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B372E9-AB4F-4290-AEFB-E2631BCF4C23}" v="77" dt="2023-04-24T01:44:05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94" d="100"/>
          <a:sy n="94" d="100"/>
        </p:scale>
        <p:origin x="2480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45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6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44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72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0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62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06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49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93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7C52-9B8D-41D9-8993-99BDDC168C0E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05CC1-52EA-4ABB-94DB-CDFB284A1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9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E745295-521E-27EB-37D5-5ABF7C70A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803296"/>
              </p:ext>
            </p:extLst>
          </p:nvPr>
        </p:nvGraphicFramePr>
        <p:xfrm>
          <a:off x="358321" y="2529607"/>
          <a:ext cx="9188078" cy="3029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6565">
                  <a:extLst>
                    <a:ext uri="{9D8B030D-6E8A-4147-A177-3AD203B41FA5}">
                      <a16:colId xmlns:a16="http://schemas.microsoft.com/office/drawing/2014/main" val="1791827798"/>
                    </a:ext>
                  </a:extLst>
                </a:gridCol>
                <a:gridCol w="4161513">
                  <a:extLst>
                    <a:ext uri="{9D8B030D-6E8A-4147-A177-3AD203B41FA5}">
                      <a16:colId xmlns:a16="http://schemas.microsoft.com/office/drawing/2014/main" val="2415132501"/>
                    </a:ext>
                  </a:extLst>
                </a:gridCol>
              </a:tblGrid>
              <a:tr h="265923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</a:rPr>
                        <a:t>応募活動の概要・実績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応募活動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を象徴する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写真（</a:t>
                      </a: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点）</a:t>
                      </a:r>
                    </a:p>
                    <a:p>
                      <a:pPr algn="just"/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</a:p>
                    <a:p>
                      <a:pPr algn="just"/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446669"/>
                  </a:ext>
                </a:extLst>
              </a:tr>
              <a:tr h="847424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137640"/>
                  </a:ext>
                </a:extLst>
              </a:tr>
              <a:tr h="25813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活動のきっかけ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68650"/>
                  </a:ext>
                </a:extLst>
              </a:tr>
              <a:tr h="552334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090863"/>
                  </a:ext>
                </a:extLst>
              </a:tr>
              <a:tr h="25813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活動の特徴・アピールポイント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687825"/>
                  </a:ext>
                </a:extLst>
              </a:tr>
              <a:tr h="847424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373441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1279980-EDD4-A73C-7EDB-9473BB5C5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64954"/>
              </p:ext>
            </p:extLst>
          </p:nvPr>
        </p:nvGraphicFramePr>
        <p:xfrm>
          <a:off x="370443" y="5816960"/>
          <a:ext cx="9170308" cy="742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182">
                  <a:extLst>
                    <a:ext uri="{9D8B030D-6E8A-4147-A177-3AD203B41FA5}">
                      <a16:colId xmlns:a16="http://schemas.microsoft.com/office/drawing/2014/main" val="3073525460"/>
                    </a:ext>
                  </a:extLst>
                </a:gridCol>
                <a:gridCol w="7588126">
                  <a:extLst>
                    <a:ext uri="{9D8B030D-6E8A-4147-A177-3AD203B41FA5}">
                      <a16:colId xmlns:a16="http://schemas.microsoft.com/office/drawing/2014/main" val="2329530447"/>
                    </a:ext>
                  </a:extLst>
                </a:gridCol>
              </a:tblGrid>
              <a:tr h="742867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応募部門</a:t>
                      </a: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lang="ja-JP" sz="1050" b="0" kern="100" spc="-3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＊該当部門に印を入れてください。（複数可）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□【保護実践部門】市民･学生･企業･行政･専門家などがそれぞれの立場と特性を活かし、具体的な自然保護の実績をあげた活動や研究。</a:t>
                      </a: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□【教育普及部門】自然観察をはじめ、広く自然保護・生物多様性保全を目的とした教育・普及活動。</a:t>
                      </a: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□【子ども・学生部門】小学生から高校生まで、子どもが主体的に取り組んだ活動・研究。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55969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2D820C7-7E82-CD6D-3CD4-5499E0B12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2558"/>
              </p:ext>
            </p:extLst>
          </p:nvPr>
        </p:nvGraphicFramePr>
        <p:xfrm>
          <a:off x="370444" y="664186"/>
          <a:ext cx="9172084" cy="1709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1706">
                  <a:extLst>
                    <a:ext uri="{9D8B030D-6E8A-4147-A177-3AD203B41FA5}">
                      <a16:colId xmlns:a16="http://schemas.microsoft.com/office/drawing/2014/main" val="3520773614"/>
                    </a:ext>
                  </a:extLst>
                </a:gridCol>
                <a:gridCol w="723424">
                  <a:extLst>
                    <a:ext uri="{9D8B030D-6E8A-4147-A177-3AD203B41FA5}">
                      <a16:colId xmlns:a16="http://schemas.microsoft.com/office/drawing/2014/main" val="1399079803"/>
                    </a:ext>
                  </a:extLst>
                </a:gridCol>
                <a:gridCol w="2763078">
                  <a:extLst>
                    <a:ext uri="{9D8B030D-6E8A-4147-A177-3AD203B41FA5}">
                      <a16:colId xmlns:a16="http://schemas.microsoft.com/office/drawing/2014/main" val="2628705741"/>
                    </a:ext>
                  </a:extLst>
                </a:gridCol>
                <a:gridCol w="1520273">
                  <a:extLst>
                    <a:ext uri="{9D8B030D-6E8A-4147-A177-3AD203B41FA5}">
                      <a16:colId xmlns:a16="http://schemas.microsoft.com/office/drawing/2014/main" val="2112417934"/>
                    </a:ext>
                  </a:extLst>
                </a:gridCol>
                <a:gridCol w="2903603">
                  <a:extLst>
                    <a:ext uri="{9D8B030D-6E8A-4147-A177-3AD203B41FA5}">
                      <a16:colId xmlns:a16="http://schemas.microsoft.com/office/drawing/2014/main" val="2148153587"/>
                    </a:ext>
                  </a:extLst>
                </a:gridCol>
              </a:tblGrid>
              <a:tr h="451373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応募活動名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613547"/>
                  </a:ext>
                </a:extLst>
              </a:tr>
              <a:tr h="256594">
                <a:tc rowSpan="3"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候補者名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（フリガナ）　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36251"/>
                  </a:ext>
                </a:extLst>
              </a:tr>
              <a:tr h="3171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23087"/>
                  </a:ext>
                </a:extLst>
              </a:tr>
              <a:tr h="2893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活動地域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活動開始年（西暦）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951344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他薦の場合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推薦者名</a:t>
                      </a: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4120" marR="64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854642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B21FE52D-75E4-8AA4-787B-ABBBF4F80DAB}"/>
              </a:ext>
            </a:extLst>
          </p:cNvPr>
          <p:cNvSpPr txBox="1">
            <a:spLocks/>
          </p:cNvSpPr>
          <p:nvPr/>
        </p:nvSpPr>
        <p:spPr>
          <a:xfrm>
            <a:off x="340551" y="250713"/>
            <a:ext cx="8543925" cy="23791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概要（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ページ以内）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 descr="人, 男, テーブル, 食品 が含まれている画像&#10;&#10;自動的に生成された説明">
            <a:extLst>
              <a:ext uri="{FF2B5EF4-FFF2-40B4-BE49-F238E27FC236}">
                <a16:creationId xmlns:a16="http://schemas.microsoft.com/office/drawing/2014/main" id="{0FFB30A4-5C66-4F63-E21F-45B76AAA3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0" y="88260"/>
            <a:ext cx="1711325" cy="63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1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1BF10A4-591E-996B-F838-A7F277CA0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59206"/>
              </p:ext>
            </p:extLst>
          </p:nvPr>
        </p:nvGraphicFramePr>
        <p:xfrm>
          <a:off x="340549" y="675188"/>
          <a:ext cx="9224899" cy="3889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094">
                  <a:extLst>
                    <a:ext uri="{9D8B030D-6E8A-4147-A177-3AD203B41FA5}">
                      <a16:colId xmlns:a16="http://schemas.microsoft.com/office/drawing/2014/main" val="760185206"/>
                    </a:ext>
                  </a:extLst>
                </a:gridCol>
                <a:gridCol w="1169712">
                  <a:extLst>
                    <a:ext uri="{9D8B030D-6E8A-4147-A177-3AD203B41FA5}">
                      <a16:colId xmlns:a16="http://schemas.microsoft.com/office/drawing/2014/main" val="3491391296"/>
                    </a:ext>
                  </a:extLst>
                </a:gridCol>
                <a:gridCol w="2571017">
                  <a:extLst>
                    <a:ext uri="{9D8B030D-6E8A-4147-A177-3AD203B41FA5}">
                      <a16:colId xmlns:a16="http://schemas.microsoft.com/office/drawing/2014/main" val="1704777603"/>
                    </a:ext>
                  </a:extLst>
                </a:gridCol>
                <a:gridCol w="1034702">
                  <a:extLst>
                    <a:ext uri="{9D8B030D-6E8A-4147-A177-3AD203B41FA5}">
                      <a16:colId xmlns:a16="http://schemas.microsoft.com/office/drawing/2014/main" val="2892945713"/>
                    </a:ext>
                  </a:extLst>
                </a:gridCol>
                <a:gridCol w="3690374">
                  <a:extLst>
                    <a:ext uri="{9D8B030D-6E8A-4147-A177-3AD203B41FA5}">
                      <a16:colId xmlns:a16="http://schemas.microsoft.com/office/drawing/2014/main" val="1018315520"/>
                    </a:ext>
                  </a:extLst>
                </a:gridCol>
              </a:tblGrid>
              <a:tr h="236102">
                <a:tc rowSpan="8">
                  <a:txBody>
                    <a:bodyPr/>
                    <a:lstStyle/>
                    <a:p>
                      <a:pPr algn="just"/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ja-JP" sz="105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</a:t>
                      </a:r>
                    </a:p>
                  </a:txBody>
                  <a:tcPr marL="59965" marR="59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候補者名</a:t>
                      </a: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個人･団体名など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（フリガナ）　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912885"/>
                  </a:ext>
                </a:extLst>
              </a:tr>
              <a:tr h="4880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015070"/>
                  </a:ext>
                </a:extLst>
              </a:tr>
              <a:tr h="5226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団体の場合</a:t>
                      </a: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代表者名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団体の場合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担当者名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220027"/>
                  </a:ext>
                </a:extLst>
              </a:tr>
              <a:tr h="9435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住所（ご連絡先）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〒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845721"/>
                  </a:ext>
                </a:extLst>
              </a:tr>
              <a:tr h="2001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電話番号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メールアドレス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362731"/>
                  </a:ext>
                </a:extLst>
              </a:tr>
              <a:tr h="616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ウェブサイト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76115"/>
                  </a:ext>
                </a:extLst>
              </a:tr>
              <a:tr h="616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SNS</a:t>
                      </a:r>
                      <a:r>
                        <a:rPr lang="ja-JP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Facebook</a:t>
                      </a:r>
                      <a:r>
                        <a:rPr lang="ja-JP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en-US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Twitter</a:t>
                      </a:r>
                      <a:r>
                        <a:rPr lang="ja-JP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en-US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Instagram</a:t>
                      </a:r>
                      <a:r>
                        <a:rPr lang="ja-JP" sz="105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など）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662368"/>
                  </a:ext>
                </a:extLst>
              </a:tr>
              <a:tr h="2598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b="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団体設立年</a:t>
                      </a: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05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 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60929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3719702-20F4-614C-DB71-2069E93C2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110266"/>
              </p:ext>
            </p:extLst>
          </p:nvPr>
        </p:nvGraphicFramePr>
        <p:xfrm>
          <a:off x="340551" y="4963786"/>
          <a:ext cx="9224897" cy="1229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749">
                  <a:extLst>
                    <a:ext uri="{9D8B030D-6E8A-4147-A177-3AD203B41FA5}">
                      <a16:colId xmlns:a16="http://schemas.microsoft.com/office/drawing/2014/main" val="3697770906"/>
                    </a:ext>
                  </a:extLst>
                </a:gridCol>
                <a:gridCol w="1132700">
                  <a:extLst>
                    <a:ext uri="{9D8B030D-6E8A-4147-A177-3AD203B41FA5}">
                      <a16:colId xmlns:a16="http://schemas.microsoft.com/office/drawing/2014/main" val="1050092985"/>
                    </a:ext>
                  </a:extLst>
                </a:gridCol>
                <a:gridCol w="2554373">
                  <a:extLst>
                    <a:ext uri="{9D8B030D-6E8A-4147-A177-3AD203B41FA5}">
                      <a16:colId xmlns:a16="http://schemas.microsoft.com/office/drawing/2014/main" val="989668773"/>
                    </a:ext>
                  </a:extLst>
                </a:gridCol>
                <a:gridCol w="1013775">
                  <a:extLst>
                    <a:ext uri="{9D8B030D-6E8A-4147-A177-3AD203B41FA5}">
                      <a16:colId xmlns:a16="http://schemas.microsoft.com/office/drawing/2014/main" val="3757248337"/>
                    </a:ext>
                  </a:extLst>
                </a:gridCol>
                <a:gridCol w="3711300">
                  <a:extLst>
                    <a:ext uri="{9D8B030D-6E8A-4147-A177-3AD203B41FA5}">
                      <a16:colId xmlns:a16="http://schemas.microsoft.com/office/drawing/2014/main" val="644936164"/>
                    </a:ext>
                  </a:extLst>
                </a:gridCol>
              </a:tblGrid>
              <a:tr h="333771">
                <a:tc rowSpan="3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ja-JP" sz="105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他薦の場合</a:t>
                      </a:r>
                    </a:p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105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lang="en-US" sz="105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  <a:r>
                        <a:rPr lang="ja-JP" sz="1050" b="0" kern="100" spc="-5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必ず候補者の了承を得てご推薦ください。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推薦者氏名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555979"/>
                  </a:ext>
                </a:extLst>
              </a:tr>
              <a:tr h="5055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655246"/>
                  </a:ext>
                </a:extLst>
              </a:tr>
              <a:tr h="3797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965" marR="599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413139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8A4D989F-D9A1-2EA9-06EE-522786CC0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364172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0599E31E-6342-AD18-FD45-D1BE8AAC4C8F}"/>
              </a:ext>
            </a:extLst>
          </p:cNvPr>
          <p:cNvSpPr txBox="1">
            <a:spLocks/>
          </p:cNvSpPr>
          <p:nvPr/>
        </p:nvSpPr>
        <p:spPr>
          <a:xfrm>
            <a:off x="376238" y="269877"/>
            <a:ext cx="8543925" cy="23791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_2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基本情報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 descr="人, 男, テーブル, 食品 が含まれている画像&#10;&#10;自動的に生成された説明">
            <a:extLst>
              <a:ext uri="{FF2B5EF4-FFF2-40B4-BE49-F238E27FC236}">
                <a16:creationId xmlns:a16="http://schemas.microsoft.com/office/drawing/2014/main" id="{21953019-6D22-E366-5D62-FFD878E12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0" y="88260"/>
            <a:ext cx="1711325" cy="63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9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D9ED2E-3060-7913-AE6F-9E9273AF4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94" y="1285875"/>
            <a:ext cx="9151111" cy="5206998"/>
          </a:xfrm>
        </p:spPr>
        <p:txBody>
          <a:bodyPr>
            <a:normAutofit/>
          </a:bodyPr>
          <a:lstStyle/>
          <a:p>
            <a:pPr marL="0" indent="0">
              <a:lnSpc>
                <a:spcPts val="1600"/>
              </a:lnSpc>
              <a:buNone/>
            </a:pP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6BF420DB-E697-7FB0-BF7B-77CBDD18938B}"/>
              </a:ext>
            </a:extLst>
          </p:cNvPr>
          <p:cNvSpPr txBox="1">
            <a:spLocks/>
          </p:cNvSpPr>
          <p:nvPr/>
        </p:nvSpPr>
        <p:spPr>
          <a:xfrm>
            <a:off x="376238" y="269877"/>
            <a:ext cx="8543925" cy="23791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_3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活動の詳細（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枚以内）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 descr="人, 男, テーブル, 食品 が含まれている画像&#10;&#10;自動的に生成された説明">
            <a:extLst>
              <a:ext uri="{FF2B5EF4-FFF2-40B4-BE49-F238E27FC236}">
                <a16:creationId xmlns:a16="http://schemas.microsoft.com/office/drawing/2014/main" id="{6CE8948F-9919-2A43-2CBA-80BE44C91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0" y="88260"/>
            <a:ext cx="1711325" cy="636905"/>
          </a:xfrm>
          <a:prstGeom prst="rect">
            <a:avLst/>
          </a:prstGeom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1B6CE52-0969-C64B-0496-4E2BF14FD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290285"/>
              </p:ext>
            </p:extLst>
          </p:nvPr>
        </p:nvGraphicFramePr>
        <p:xfrm>
          <a:off x="440565" y="565427"/>
          <a:ext cx="9151111" cy="561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1111">
                  <a:extLst>
                    <a:ext uri="{9D8B030D-6E8A-4147-A177-3AD203B41FA5}">
                      <a16:colId xmlns:a16="http://schemas.microsoft.com/office/drawing/2014/main" val="2158523590"/>
                    </a:ext>
                  </a:extLst>
                </a:gridCol>
              </a:tblGrid>
              <a:tr h="561734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活動の詳細を、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以内で自由にご紹介ください。下記の選考ポイントをふまえて、特徴や実績をできるだけ具体的にお書きください。イベントや活動の規模については、日数や参加人数などもできるだけ具体的にお書きください。活動年は西暦でお願いいたします。活動のようすがわかる写真等</a:t>
                      </a: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入れて</a:t>
                      </a: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ください。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＜選考ポイント＞地域の自然の特性に根ざした活動／継続することの価値や意義がわかる活動／新しい技術やアイディア、枠組みを活かした活動／多様な主体の連携や協働のある活動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94" marR="6029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080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88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512701C3-0E3E-0DCE-F7CA-A04A795404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296" y="151798"/>
            <a:ext cx="1912581" cy="711996"/>
          </a:xfr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6BF420DB-E697-7FB0-BF7B-77CBDD18938B}"/>
              </a:ext>
            </a:extLst>
          </p:cNvPr>
          <p:cNvSpPr txBox="1">
            <a:spLocks/>
          </p:cNvSpPr>
          <p:nvPr/>
        </p:nvSpPr>
        <p:spPr>
          <a:xfrm>
            <a:off x="376238" y="269877"/>
            <a:ext cx="8543925" cy="23791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>
                <a:latin typeface="Meiryo UI" panose="020B0604030504040204" pitchFamily="50" charset="-128"/>
                <a:ea typeface="Meiryo UI" panose="020B0604030504040204" pitchFamily="50" charset="-128"/>
              </a:rPr>
              <a:t>応募フォーム</a:t>
            </a:r>
            <a:r>
              <a:rPr lang="en-US" altLang="ja-JP" sz="1200" b="1">
                <a:latin typeface="Meiryo UI" panose="020B0604030504040204" pitchFamily="50" charset="-128"/>
                <a:ea typeface="Meiryo UI" panose="020B0604030504040204" pitchFamily="50" charset="-128"/>
              </a:rPr>
              <a:t>_3</a:t>
            </a:r>
            <a:r>
              <a:rPr kumimoji="0" lang="en-US" altLang="ja-JP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活動の詳細（</a:t>
            </a:r>
            <a:r>
              <a:rPr kumimoji="0" lang="en-US" altLang="ja-JP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枚以内）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31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98</TotalTime>
  <Words>388</Words>
  <Application>Microsoft Macintosh PowerPoint</Application>
  <PresentationFormat>A4 210 x 297 mm</PresentationFormat>
  <Paragraphs>78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メイリオ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志村 智子</dc:creator>
  <cp:lastModifiedBy>金 香星</cp:lastModifiedBy>
  <cp:revision>4</cp:revision>
  <dcterms:created xsi:type="dcterms:W3CDTF">2023-04-24T01:09:49Z</dcterms:created>
  <dcterms:modified xsi:type="dcterms:W3CDTF">2024-04-19T06:33:15Z</dcterms:modified>
</cp:coreProperties>
</file>